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TAN Tangkiwood" charset="1" panose="00000000000000000000"/>
      <p:regular r:id="rId16"/>
    </p:embeddedFont>
    <p:embeddedFont>
      <p:font typeface="DM Sans Bold" charset="1" panose="00000000000000000000"/>
      <p:regular r:id="rId17"/>
    </p:embeddedFont>
    <p:embeddedFont>
      <p:font typeface="Rubik Spray Paint" charset="1" panose="000000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Bobby Jones Condensed" charset="1" panose="00000000000000000000"/>
      <p:regular r:id="rId21"/>
    </p:embeddedFont>
    <p:embeddedFont>
      <p:font typeface="Times New Roman MT Condensed Bold" charset="1" panose="02030806070405020303"/>
      <p:regular r:id="rId22"/>
    </p:embeddedFont>
    <p:embeddedFont>
      <p:font typeface="Helvetica World" charset="1" panose="020B0500040000020004"/>
      <p:regular r:id="rId23"/>
    </p:embeddedFont>
    <p:embeddedFont>
      <p:font typeface="Times New Roman MT Condensed" charset="1" panose="02030506070405020303"/>
      <p:regular r:id="rId24"/>
    </p:embeddedFont>
    <p:embeddedFont>
      <p:font typeface="Helvetica World Italics" charset="1" panose="020B0500040000090004"/>
      <p:regular r:id="rId25"/>
    </p:embeddedFont>
    <p:embeddedFont>
      <p:font typeface="Helvetica World Bold Italics" charset="1" panose="020B080004000009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jpeg" Type="http://schemas.openxmlformats.org/officeDocument/2006/relationships/image"/><Relationship Id="rId12" Target="../media/image53.jpeg" Type="http://schemas.openxmlformats.org/officeDocument/2006/relationships/image"/><Relationship Id="rId2" Target="../media/image30.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jpeg" Type="http://schemas.openxmlformats.org/officeDocument/2006/relationships/image"/><Relationship Id="rId7" Target="../media/image35.jpeg" Type="http://schemas.openxmlformats.org/officeDocument/2006/relationships/image"/><Relationship Id="rId8" Target="../media/image3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7.jpe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8.jpe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9.jpeg" Type="http://schemas.openxmlformats.org/officeDocument/2006/relationships/image"/><Relationship Id="rId7" Target="../media/image4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85281"/>
        </a:solidFill>
      </p:bgPr>
    </p:bg>
    <p:spTree>
      <p:nvGrpSpPr>
        <p:cNvPr id="1" name=""/>
        <p:cNvGrpSpPr/>
        <p:nvPr/>
      </p:nvGrpSpPr>
      <p:grpSpPr>
        <a:xfrm>
          <a:off x="0" y="0"/>
          <a:ext cx="0" cy="0"/>
          <a:chOff x="0" y="0"/>
          <a:chExt cx="0" cy="0"/>
        </a:xfrm>
      </p:grpSpPr>
      <p:sp>
        <p:nvSpPr>
          <p:cNvPr name="Freeform 2" id="2"/>
          <p:cNvSpPr/>
          <p:nvPr/>
        </p:nvSpPr>
        <p:spPr>
          <a:xfrm flipH="false" flipV="false" rot="0">
            <a:off x="7682432" y="2094765"/>
            <a:ext cx="2446268" cy="6725134"/>
          </a:xfrm>
          <a:custGeom>
            <a:avLst/>
            <a:gdLst/>
            <a:ahLst/>
            <a:cxnLst/>
            <a:rect r="r" b="b" t="t" l="l"/>
            <a:pathLst>
              <a:path h="6725134" w="2446268">
                <a:moveTo>
                  <a:pt x="0" y="0"/>
                </a:moveTo>
                <a:lnTo>
                  <a:pt x="2446268" y="0"/>
                </a:lnTo>
                <a:lnTo>
                  <a:pt x="2446268" y="6725134"/>
                </a:lnTo>
                <a:lnTo>
                  <a:pt x="0" y="6725134"/>
                </a:lnTo>
                <a:lnTo>
                  <a:pt x="0" y="0"/>
                </a:lnTo>
                <a:close/>
              </a:path>
            </a:pathLst>
          </a:custGeom>
          <a:blipFill>
            <a:blip r:embed="rId2"/>
            <a:stretch>
              <a:fillRect l="0" t="0" r="0" b="0"/>
            </a:stretch>
          </a:blipFill>
        </p:spPr>
      </p:sp>
      <p:sp>
        <p:nvSpPr>
          <p:cNvPr name="Freeform 3" id="3"/>
          <p:cNvSpPr/>
          <p:nvPr/>
        </p:nvSpPr>
        <p:spPr>
          <a:xfrm flipH="false" flipV="false" rot="131763">
            <a:off x="5634093" y="2071190"/>
            <a:ext cx="7559523" cy="9434662"/>
          </a:xfrm>
          <a:custGeom>
            <a:avLst/>
            <a:gdLst/>
            <a:ahLst/>
            <a:cxnLst/>
            <a:rect r="r" b="b" t="t" l="l"/>
            <a:pathLst>
              <a:path h="9434662" w="7559523">
                <a:moveTo>
                  <a:pt x="0" y="0"/>
                </a:moveTo>
                <a:lnTo>
                  <a:pt x="7559523" y="0"/>
                </a:lnTo>
                <a:lnTo>
                  <a:pt x="7559523" y="9434662"/>
                </a:lnTo>
                <a:lnTo>
                  <a:pt x="0" y="9434662"/>
                </a:lnTo>
                <a:lnTo>
                  <a:pt x="0" y="0"/>
                </a:lnTo>
                <a:close/>
              </a:path>
            </a:pathLst>
          </a:custGeom>
          <a:blipFill>
            <a:blip r:embed="rId3">
              <a:alphaModFix amt="77000"/>
            </a:blip>
            <a:stretch>
              <a:fillRect l="0" t="0" r="0" b="0"/>
            </a:stretch>
          </a:blipFill>
        </p:spPr>
      </p:sp>
      <p:sp>
        <p:nvSpPr>
          <p:cNvPr name="Freeform 4" id="4"/>
          <p:cNvSpPr/>
          <p:nvPr/>
        </p:nvSpPr>
        <p:spPr>
          <a:xfrm flipH="false" flipV="false" rot="758224">
            <a:off x="15549718" y="-1447906"/>
            <a:ext cx="6768141" cy="8446978"/>
          </a:xfrm>
          <a:custGeom>
            <a:avLst/>
            <a:gdLst/>
            <a:ahLst/>
            <a:cxnLst/>
            <a:rect r="r" b="b" t="t" l="l"/>
            <a:pathLst>
              <a:path h="8446978" w="6768141">
                <a:moveTo>
                  <a:pt x="0" y="0"/>
                </a:moveTo>
                <a:lnTo>
                  <a:pt x="6768141" y="0"/>
                </a:lnTo>
                <a:lnTo>
                  <a:pt x="6768141" y="8446978"/>
                </a:lnTo>
                <a:lnTo>
                  <a:pt x="0" y="8446978"/>
                </a:lnTo>
                <a:lnTo>
                  <a:pt x="0" y="0"/>
                </a:lnTo>
                <a:close/>
              </a:path>
            </a:pathLst>
          </a:custGeom>
          <a:blipFill>
            <a:blip r:embed="rId3"/>
            <a:stretch>
              <a:fillRect l="0" t="0" r="0" b="0"/>
            </a:stretch>
          </a:blipFill>
        </p:spPr>
      </p:sp>
      <p:sp>
        <p:nvSpPr>
          <p:cNvPr name="Freeform 5" id="5"/>
          <p:cNvSpPr/>
          <p:nvPr/>
        </p:nvSpPr>
        <p:spPr>
          <a:xfrm flipH="false" flipV="false" rot="-674384">
            <a:off x="-2897230" y="5092320"/>
            <a:ext cx="6910753" cy="8624965"/>
          </a:xfrm>
          <a:custGeom>
            <a:avLst/>
            <a:gdLst/>
            <a:ahLst/>
            <a:cxnLst/>
            <a:rect r="r" b="b" t="t" l="l"/>
            <a:pathLst>
              <a:path h="8624965" w="6910753">
                <a:moveTo>
                  <a:pt x="0" y="0"/>
                </a:moveTo>
                <a:lnTo>
                  <a:pt x="6910753" y="0"/>
                </a:lnTo>
                <a:lnTo>
                  <a:pt x="6910753" y="8624965"/>
                </a:lnTo>
                <a:lnTo>
                  <a:pt x="0" y="8624965"/>
                </a:lnTo>
                <a:lnTo>
                  <a:pt x="0" y="0"/>
                </a:lnTo>
                <a:close/>
              </a:path>
            </a:pathLst>
          </a:custGeom>
          <a:blipFill>
            <a:blip r:embed="rId3"/>
            <a:stretch>
              <a:fillRect l="0" t="0" r="0" b="0"/>
            </a:stretch>
          </a:blipFill>
        </p:spPr>
      </p:sp>
      <p:sp>
        <p:nvSpPr>
          <p:cNvPr name="TextBox 6" id="6"/>
          <p:cNvSpPr txBox="true"/>
          <p:nvPr/>
        </p:nvSpPr>
        <p:spPr>
          <a:xfrm rot="0">
            <a:off x="1935808" y="2444167"/>
            <a:ext cx="13253046" cy="8281062"/>
          </a:xfrm>
          <a:prstGeom prst="rect">
            <a:avLst/>
          </a:prstGeom>
        </p:spPr>
        <p:txBody>
          <a:bodyPr anchor="t" rtlCol="false" tIns="0" lIns="0" bIns="0" rIns="0">
            <a:spAutoFit/>
          </a:bodyPr>
          <a:lstStyle/>
          <a:p>
            <a:pPr algn="ctr" marL="0" indent="0" lvl="0">
              <a:lnSpc>
                <a:spcPts val="11748"/>
              </a:lnSpc>
            </a:pPr>
            <a:r>
              <a:rPr lang="en-US" sz="18647">
                <a:solidFill>
                  <a:srgbClr val="FAFAE8"/>
                </a:solidFill>
                <a:latin typeface="TAN Tangkiwood"/>
                <a:ea typeface="TAN Tangkiwood"/>
                <a:cs typeface="TAN Tangkiwood"/>
                <a:sym typeface="TAN Tangkiwood"/>
              </a:rPr>
              <a:t>Waste Well: Plastic Recycling for a Better Future</a:t>
            </a:r>
          </a:p>
        </p:txBody>
      </p:sp>
      <p:sp>
        <p:nvSpPr>
          <p:cNvPr name="Freeform 7" id="7"/>
          <p:cNvSpPr/>
          <p:nvPr/>
        </p:nvSpPr>
        <p:spPr>
          <a:xfrm flipH="false" flipV="false" rot="930352">
            <a:off x="-363087" y="627911"/>
            <a:ext cx="3579123" cy="2603812"/>
          </a:xfrm>
          <a:custGeom>
            <a:avLst/>
            <a:gdLst/>
            <a:ahLst/>
            <a:cxnLst/>
            <a:rect r="r" b="b" t="t" l="l"/>
            <a:pathLst>
              <a:path h="2603812" w="3579123">
                <a:moveTo>
                  <a:pt x="0" y="0"/>
                </a:moveTo>
                <a:lnTo>
                  <a:pt x="3579123" y="0"/>
                </a:lnTo>
                <a:lnTo>
                  <a:pt x="3579123" y="2603812"/>
                </a:lnTo>
                <a:lnTo>
                  <a:pt x="0" y="2603812"/>
                </a:lnTo>
                <a:lnTo>
                  <a:pt x="0" y="0"/>
                </a:lnTo>
                <a:close/>
              </a:path>
            </a:pathLst>
          </a:custGeom>
          <a:blipFill>
            <a:blip r:embed="rId4"/>
            <a:stretch>
              <a:fillRect l="0" t="0" r="0" b="0"/>
            </a:stretch>
          </a:blipFill>
        </p:spPr>
      </p:sp>
      <p:sp>
        <p:nvSpPr>
          <p:cNvPr name="Freeform 8" id="8"/>
          <p:cNvSpPr/>
          <p:nvPr/>
        </p:nvSpPr>
        <p:spPr>
          <a:xfrm flipH="false" flipV="false" rot="8182718">
            <a:off x="14329615" y="567270"/>
            <a:ext cx="4096420" cy="4416625"/>
          </a:xfrm>
          <a:custGeom>
            <a:avLst/>
            <a:gdLst/>
            <a:ahLst/>
            <a:cxnLst/>
            <a:rect r="r" b="b" t="t" l="l"/>
            <a:pathLst>
              <a:path h="4416625" w="4096420">
                <a:moveTo>
                  <a:pt x="0" y="0"/>
                </a:moveTo>
                <a:lnTo>
                  <a:pt x="4096420" y="0"/>
                </a:lnTo>
                <a:lnTo>
                  <a:pt x="4096420" y="4416625"/>
                </a:lnTo>
                <a:lnTo>
                  <a:pt x="0" y="4416625"/>
                </a:lnTo>
                <a:lnTo>
                  <a:pt x="0" y="0"/>
                </a:lnTo>
                <a:close/>
              </a:path>
            </a:pathLst>
          </a:custGeom>
          <a:blipFill>
            <a:blip r:embed="rId5"/>
            <a:stretch>
              <a:fillRect l="0" t="0" r="0" b="0"/>
            </a:stretch>
          </a:blipFill>
        </p:spPr>
      </p:sp>
      <p:sp>
        <p:nvSpPr>
          <p:cNvPr name="Freeform 9" id="9"/>
          <p:cNvSpPr/>
          <p:nvPr/>
        </p:nvSpPr>
        <p:spPr>
          <a:xfrm flipH="false" flipV="false" rot="1041660">
            <a:off x="14871101" y="7622800"/>
            <a:ext cx="3957870" cy="2958508"/>
          </a:xfrm>
          <a:custGeom>
            <a:avLst/>
            <a:gdLst/>
            <a:ahLst/>
            <a:cxnLst/>
            <a:rect r="r" b="b" t="t" l="l"/>
            <a:pathLst>
              <a:path h="2958508" w="3957870">
                <a:moveTo>
                  <a:pt x="0" y="0"/>
                </a:moveTo>
                <a:lnTo>
                  <a:pt x="3957870" y="0"/>
                </a:lnTo>
                <a:lnTo>
                  <a:pt x="3957870" y="2958508"/>
                </a:lnTo>
                <a:lnTo>
                  <a:pt x="0" y="2958508"/>
                </a:lnTo>
                <a:lnTo>
                  <a:pt x="0" y="0"/>
                </a:lnTo>
                <a:close/>
              </a:path>
            </a:pathLst>
          </a:custGeom>
          <a:blipFill>
            <a:blip r:embed="rId6"/>
            <a:stretch>
              <a:fillRect l="0" t="0" r="0" b="0"/>
            </a:stretch>
          </a:blipFill>
        </p:spPr>
      </p:sp>
      <p:sp>
        <p:nvSpPr>
          <p:cNvPr name="Freeform 10" id="10"/>
          <p:cNvSpPr/>
          <p:nvPr/>
        </p:nvSpPr>
        <p:spPr>
          <a:xfrm flipH="false" flipV="false" rot="1941078">
            <a:off x="1364239" y="-327741"/>
            <a:ext cx="2172053" cy="3642855"/>
          </a:xfrm>
          <a:custGeom>
            <a:avLst/>
            <a:gdLst/>
            <a:ahLst/>
            <a:cxnLst/>
            <a:rect r="r" b="b" t="t" l="l"/>
            <a:pathLst>
              <a:path h="3642855" w="2172053">
                <a:moveTo>
                  <a:pt x="0" y="0"/>
                </a:moveTo>
                <a:lnTo>
                  <a:pt x="2172053" y="0"/>
                </a:lnTo>
                <a:lnTo>
                  <a:pt x="2172053" y="3642856"/>
                </a:lnTo>
                <a:lnTo>
                  <a:pt x="0" y="3642856"/>
                </a:lnTo>
                <a:lnTo>
                  <a:pt x="0" y="0"/>
                </a:lnTo>
                <a:close/>
              </a:path>
            </a:pathLst>
          </a:custGeom>
          <a:blipFill>
            <a:blip r:embed="rId7"/>
            <a:stretch>
              <a:fillRect l="0" t="0" r="0" b="0"/>
            </a:stretch>
          </a:blipFill>
        </p:spPr>
      </p:sp>
      <p:sp>
        <p:nvSpPr>
          <p:cNvPr name="Freeform 11" id="11"/>
          <p:cNvSpPr/>
          <p:nvPr/>
        </p:nvSpPr>
        <p:spPr>
          <a:xfrm flipH="false" flipV="false" rot="0">
            <a:off x="-999667" y="8593526"/>
            <a:ext cx="4460097" cy="2469779"/>
          </a:xfrm>
          <a:custGeom>
            <a:avLst/>
            <a:gdLst/>
            <a:ahLst/>
            <a:cxnLst/>
            <a:rect r="r" b="b" t="t" l="l"/>
            <a:pathLst>
              <a:path h="2469779" w="4460097">
                <a:moveTo>
                  <a:pt x="0" y="0"/>
                </a:moveTo>
                <a:lnTo>
                  <a:pt x="4460097" y="0"/>
                </a:lnTo>
                <a:lnTo>
                  <a:pt x="4460097" y="2469778"/>
                </a:lnTo>
                <a:lnTo>
                  <a:pt x="0" y="2469778"/>
                </a:lnTo>
                <a:lnTo>
                  <a:pt x="0" y="0"/>
                </a:lnTo>
                <a:close/>
              </a:path>
            </a:pathLst>
          </a:custGeom>
          <a:blipFill>
            <a:blip r:embed="rId8"/>
            <a:stretch>
              <a:fillRect l="0" t="0" r="0" b="0"/>
            </a:stretch>
          </a:blipFill>
        </p:spPr>
      </p:sp>
      <p:sp>
        <p:nvSpPr>
          <p:cNvPr name="TextBox 12" id="12"/>
          <p:cNvSpPr txBox="true"/>
          <p:nvPr/>
        </p:nvSpPr>
        <p:spPr>
          <a:xfrm rot="0">
            <a:off x="14485324" y="2617953"/>
            <a:ext cx="2335772" cy="742950"/>
          </a:xfrm>
          <a:prstGeom prst="rect">
            <a:avLst/>
          </a:prstGeom>
        </p:spPr>
        <p:txBody>
          <a:bodyPr anchor="t" rtlCol="false" tIns="0" lIns="0" bIns="0" rIns="0">
            <a:spAutoFit/>
          </a:bodyPr>
          <a:lstStyle/>
          <a:p>
            <a:pPr algn="ctr">
              <a:lnSpc>
                <a:spcPts val="2997"/>
              </a:lnSpc>
            </a:pPr>
            <a:r>
              <a:rPr lang="en-US" b="true" sz="2497">
                <a:solidFill>
                  <a:srgbClr val="0B385B"/>
                </a:solidFill>
                <a:latin typeface="DM Sans Bold"/>
                <a:ea typeface="DM Sans Bold"/>
                <a:cs typeface="DM Sans Bold"/>
                <a:sym typeface="DM Sans Bold"/>
              </a:rPr>
              <a:t>ECOCYCLE </a:t>
            </a:r>
          </a:p>
          <a:p>
            <a:pPr algn="ctr" marL="0" indent="0" lvl="0">
              <a:lnSpc>
                <a:spcPts val="2997"/>
              </a:lnSpc>
            </a:pPr>
            <a:r>
              <a:rPr lang="en-US" b="true" sz="2497">
                <a:solidFill>
                  <a:srgbClr val="0B385B"/>
                </a:solidFill>
                <a:latin typeface="DM Sans Bold"/>
                <a:ea typeface="DM Sans Bold"/>
                <a:cs typeface="DM Sans Bold"/>
                <a:sym typeface="DM Sans Bold"/>
              </a:rPr>
              <a:t>GREENLOOP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TextBox 3" id="3"/>
          <p:cNvSpPr txBox="true"/>
          <p:nvPr/>
        </p:nvSpPr>
        <p:spPr>
          <a:xfrm rot="0">
            <a:off x="15669177" y="1000125"/>
            <a:ext cx="2379891" cy="240649"/>
          </a:xfrm>
          <a:prstGeom prst="rect">
            <a:avLst/>
          </a:prstGeom>
        </p:spPr>
        <p:txBody>
          <a:bodyPr anchor="t" rtlCol="false" tIns="0" lIns="0" bIns="0" rIns="0">
            <a:spAutoFit/>
          </a:bodyPr>
          <a:lstStyle/>
          <a:p>
            <a:pPr algn="l">
              <a:lnSpc>
                <a:spcPts val="1959"/>
              </a:lnSpc>
              <a:spcBef>
                <a:spcPct val="0"/>
              </a:spcBef>
            </a:pPr>
            <a:r>
              <a:rPr lang="en-US" sz="1399" spc="215">
                <a:solidFill>
                  <a:srgbClr val="FFFFFF"/>
                </a:solidFill>
                <a:latin typeface="Helvetica World"/>
                <a:ea typeface="Helvetica World"/>
                <a:cs typeface="Helvetica World"/>
                <a:sym typeface="Helvetica World"/>
              </a:rPr>
              <a:t>LICERIA &amp; CO.</a:t>
            </a:r>
          </a:p>
        </p:txBody>
      </p:sp>
      <p:sp>
        <p:nvSpPr>
          <p:cNvPr name="TextBox 4" id="4"/>
          <p:cNvSpPr txBox="true"/>
          <p:nvPr/>
        </p:nvSpPr>
        <p:spPr>
          <a:xfrm rot="0">
            <a:off x="1038509" y="878657"/>
            <a:ext cx="5123209" cy="4390687"/>
          </a:xfrm>
          <a:prstGeom prst="rect">
            <a:avLst/>
          </a:prstGeom>
        </p:spPr>
        <p:txBody>
          <a:bodyPr anchor="t" rtlCol="false" tIns="0" lIns="0" bIns="0" rIns="0">
            <a:spAutoFit/>
          </a:bodyPr>
          <a:lstStyle/>
          <a:p>
            <a:pPr algn="l">
              <a:lnSpc>
                <a:spcPts val="15741"/>
              </a:lnSpc>
            </a:pPr>
            <a:r>
              <a:rPr lang="en-US" sz="15741" spc="-944">
                <a:solidFill>
                  <a:srgbClr val="FFED00"/>
                </a:solidFill>
                <a:latin typeface="Times New Roman MT Condensed"/>
                <a:ea typeface="Times New Roman MT Condensed"/>
                <a:cs typeface="Times New Roman MT Condensed"/>
                <a:sym typeface="Times New Roman MT Condensed"/>
              </a:rPr>
              <a:t>Thank You</a:t>
            </a:r>
          </a:p>
        </p:txBody>
      </p:sp>
      <p:sp>
        <p:nvSpPr>
          <p:cNvPr name="TextBox 5" id="5"/>
          <p:cNvSpPr txBox="true"/>
          <p:nvPr/>
        </p:nvSpPr>
        <p:spPr>
          <a:xfrm rot="0">
            <a:off x="8300567" y="1028700"/>
            <a:ext cx="3974800" cy="628551"/>
          </a:xfrm>
          <a:prstGeom prst="rect">
            <a:avLst/>
          </a:prstGeom>
        </p:spPr>
        <p:txBody>
          <a:bodyPr anchor="t" rtlCol="false" tIns="0" lIns="0" bIns="0" rIns="0">
            <a:spAutoFit/>
          </a:bodyPr>
          <a:lstStyle/>
          <a:p>
            <a:pPr algn="l">
              <a:lnSpc>
                <a:spcPts val="1679"/>
              </a:lnSpc>
            </a:pPr>
            <a:r>
              <a:rPr lang="en-US" sz="1399">
                <a:solidFill>
                  <a:srgbClr val="FFFFFF"/>
                </a:solidFill>
                <a:latin typeface="Helvetica World"/>
                <a:ea typeface="Helvetica World"/>
                <a:cs typeface="Helvetica World"/>
                <a:sym typeface="Helvetica World"/>
              </a:rPr>
              <a:t>BE PART OF THE CHANGE—CHOOSE WISELY, REDUCE PLASTIC, AND PROTECT OUR PLANET.</a:t>
            </a:r>
          </a:p>
        </p:txBody>
      </p:sp>
      <p:sp>
        <p:nvSpPr>
          <p:cNvPr name="TextBox 6" id="6"/>
          <p:cNvSpPr txBox="true"/>
          <p:nvPr/>
        </p:nvSpPr>
        <p:spPr>
          <a:xfrm rot="0">
            <a:off x="1028700" y="6203279"/>
            <a:ext cx="4176475" cy="397444"/>
          </a:xfrm>
          <a:prstGeom prst="rect">
            <a:avLst/>
          </a:prstGeom>
        </p:spPr>
        <p:txBody>
          <a:bodyPr anchor="t" rtlCol="false" tIns="0" lIns="0" bIns="0" rIns="0">
            <a:spAutoFit/>
          </a:bodyPr>
          <a:lstStyle/>
          <a:p>
            <a:pPr algn="l">
              <a:lnSpc>
                <a:spcPts val="2940"/>
              </a:lnSpc>
              <a:spcBef>
                <a:spcPct val="0"/>
              </a:spcBef>
            </a:pPr>
            <a:r>
              <a:rPr lang="en-US" b="true" sz="2100" i="true" spc="323">
                <a:solidFill>
                  <a:srgbClr val="FFED00"/>
                </a:solidFill>
                <a:latin typeface="Helvetica World Bold Italics"/>
                <a:ea typeface="Helvetica World Bold Italics"/>
                <a:cs typeface="Helvetica World Bold Italics"/>
                <a:sym typeface="Helvetica World Bold Italics"/>
              </a:rPr>
              <a:t>GET IN TOUCH</a:t>
            </a:r>
          </a:p>
        </p:txBody>
      </p:sp>
      <p:sp>
        <p:nvSpPr>
          <p:cNvPr name="Freeform 7" id="7"/>
          <p:cNvSpPr/>
          <p:nvPr/>
        </p:nvSpPr>
        <p:spPr>
          <a:xfrm flipH="false" flipV="false" rot="0">
            <a:off x="1038509" y="7010298"/>
            <a:ext cx="376800" cy="376800"/>
          </a:xfrm>
          <a:custGeom>
            <a:avLst/>
            <a:gdLst/>
            <a:ahLst/>
            <a:cxnLst/>
            <a:rect r="r" b="b" t="t" l="l"/>
            <a:pathLst>
              <a:path h="376800" w="376800">
                <a:moveTo>
                  <a:pt x="0" y="0"/>
                </a:moveTo>
                <a:lnTo>
                  <a:pt x="376800" y="0"/>
                </a:lnTo>
                <a:lnTo>
                  <a:pt x="376800" y="376800"/>
                </a:lnTo>
                <a:lnTo>
                  <a:pt x="0" y="376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7614414"/>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028700" y="8238148"/>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false" flipV="false" rot="0">
            <a:off x="1028700" y="8861882"/>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11" id="11"/>
          <p:cNvSpPr txBox="true"/>
          <p:nvPr/>
        </p:nvSpPr>
        <p:spPr>
          <a:xfrm rot="0">
            <a:off x="1830084" y="7093940"/>
            <a:ext cx="4331634" cy="209517"/>
          </a:xfrm>
          <a:prstGeom prst="rect">
            <a:avLst/>
          </a:prstGeom>
        </p:spPr>
        <p:txBody>
          <a:bodyPr anchor="t" rtlCol="false" tIns="0" lIns="0" bIns="0" rIns="0">
            <a:spAutoFit/>
          </a:bodyPr>
          <a:lstStyle/>
          <a:p>
            <a:pPr algn="l" marL="0" indent="0" lvl="0">
              <a:lnSpc>
                <a:spcPts val="1679"/>
              </a:lnSpc>
              <a:spcBef>
                <a:spcPct val="0"/>
              </a:spcBef>
            </a:pPr>
            <a:r>
              <a:rPr lang="en-US" sz="1399" strike="noStrike" u="none">
                <a:solidFill>
                  <a:srgbClr val="FFFFFF"/>
                </a:solidFill>
                <a:latin typeface="Helvetica World"/>
                <a:ea typeface="Helvetica World"/>
                <a:cs typeface="Helvetica World"/>
                <a:sym typeface="Helvetica World"/>
              </a:rPr>
              <a:t>+123-456-7890</a:t>
            </a:r>
          </a:p>
        </p:txBody>
      </p:sp>
      <p:sp>
        <p:nvSpPr>
          <p:cNvPr name="TextBox 12" id="12"/>
          <p:cNvSpPr txBox="true"/>
          <p:nvPr/>
        </p:nvSpPr>
        <p:spPr>
          <a:xfrm rot="0">
            <a:off x="1830084" y="7707865"/>
            <a:ext cx="4331634" cy="209517"/>
          </a:xfrm>
          <a:prstGeom prst="rect">
            <a:avLst/>
          </a:prstGeom>
        </p:spPr>
        <p:txBody>
          <a:bodyPr anchor="t" rtlCol="false" tIns="0" lIns="0" bIns="0" rIns="0">
            <a:spAutoFit/>
          </a:bodyPr>
          <a:lstStyle/>
          <a:p>
            <a:pPr algn="l" marL="0" indent="0" lvl="0">
              <a:lnSpc>
                <a:spcPts val="1679"/>
              </a:lnSpc>
              <a:spcBef>
                <a:spcPct val="0"/>
              </a:spcBef>
            </a:pPr>
            <a:r>
              <a:rPr lang="en-US" sz="1399" strike="noStrike" u="none">
                <a:solidFill>
                  <a:srgbClr val="FFFFFF"/>
                </a:solidFill>
                <a:latin typeface="Helvetica World"/>
                <a:ea typeface="Helvetica World"/>
                <a:cs typeface="Helvetica World"/>
                <a:sym typeface="Helvetica World"/>
              </a:rPr>
              <a:t>WWW.REALLYGREATSITE.COM</a:t>
            </a:r>
          </a:p>
        </p:txBody>
      </p:sp>
      <p:sp>
        <p:nvSpPr>
          <p:cNvPr name="TextBox 13" id="13"/>
          <p:cNvSpPr txBox="true"/>
          <p:nvPr/>
        </p:nvSpPr>
        <p:spPr>
          <a:xfrm rot="0">
            <a:off x="1830084" y="8331599"/>
            <a:ext cx="4331634" cy="209517"/>
          </a:xfrm>
          <a:prstGeom prst="rect">
            <a:avLst/>
          </a:prstGeom>
        </p:spPr>
        <p:txBody>
          <a:bodyPr anchor="t" rtlCol="false" tIns="0" lIns="0" bIns="0" rIns="0">
            <a:spAutoFit/>
          </a:bodyPr>
          <a:lstStyle/>
          <a:p>
            <a:pPr algn="l" marL="0" indent="0" lvl="0">
              <a:lnSpc>
                <a:spcPts val="1679"/>
              </a:lnSpc>
              <a:spcBef>
                <a:spcPct val="0"/>
              </a:spcBef>
            </a:pPr>
            <a:r>
              <a:rPr lang="en-US" sz="1399" strike="noStrike" u="none">
                <a:solidFill>
                  <a:srgbClr val="FFFFFF"/>
                </a:solidFill>
                <a:latin typeface="Helvetica World"/>
                <a:ea typeface="Helvetica World"/>
                <a:cs typeface="Helvetica World"/>
                <a:sym typeface="Helvetica World"/>
              </a:rPr>
              <a:t>HELLO@REALLYGREATSITE.COM</a:t>
            </a:r>
          </a:p>
        </p:txBody>
      </p:sp>
      <p:sp>
        <p:nvSpPr>
          <p:cNvPr name="TextBox 14" id="14"/>
          <p:cNvSpPr txBox="true"/>
          <p:nvPr/>
        </p:nvSpPr>
        <p:spPr>
          <a:xfrm rot="0">
            <a:off x="1830084" y="8955333"/>
            <a:ext cx="4331634" cy="209517"/>
          </a:xfrm>
          <a:prstGeom prst="rect">
            <a:avLst/>
          </a:prstGeom>
        </p:spPr>
        <p:txBody>
          <a:bodyPr anchor="t" rtlCol="false" tIns="0" lIns="0" bIns="0" rIns="0">
            <a:spAutoFit/>
          </a:bodyPr>
          <a:lstStyle/>
          <a:p>
            <a:pPr algn="l" marL="0" indent="0" lvl="0">
              <a:lnSpc>
                <a:spcPts val="1679"/>
              </a:lnSpc>
              <a:spcBef>
                <a:spcPct val="0"/>
              </a:spcBef>
            </a:pPr>
            <a:r>
              <a:rPr lang="en-US" sz="1399" strike="noStrike" u="none">
                <a:solidFill>
                  <a:srgbClr val="FFFFFF"/>
                </a:solidFill>
                <a:latin typeface="Helvetica World"/>
                <a:ea typeface="Helvetica World"/>
                <a:cs typeface="Helvetica World"/>
                <a:sym typeface="Helvetica World"/>
              </a:rPr>
              <a:t>123 ANYWHERE ST., ANY CITY, ST 12345</a:t>
            </a:r>
          </a:p>
        </p:txBody>
      </p:sp>
      <p:grpSp>
        <p:nvGrpSpPr>
          <p:cNvPr name="Group 15" id="15"/>
          <p:cNvGrpSpPr/>
          <p:nvPr/>
        </p:nvGrpSpPr>
        <p:grpSpPr>
          <a:xfrm rot="0">
            <a:off x="12275367" y="2276620"/>
            <a:ext cx="4983933" cy="8010380"/>
            <a:chOff x="0" y="0"/>
            <a:chExt cx="958766" cy="1540968"/>
          </a:xfrm>
        </p:grpSpPr>
        <p:sp>
          <p:nvSpPr>
            <p:cNvPr name="Freeform 16" id="16"/>
            <p:cNvSpPr/>
            <p:nvPr/>
          </p:nvSpPr>
          <p:spPr>
            <a:xfrm flipH="false" flipV="false" rot="0">
              <a:off x="0" y="0"/>
              <a:ext cx="958766" cy="1540968"/>
            </a:xfrm>
            <a:custGeom>
              <a:avLst/>
              <a:gdLst/>
              <a:ahLst/>
              <a:cxnLst/>
              <a:rect r="r" b="b" t="t" l="l"/>
              <a:pathLst>
                <a:path h="1540968" w="958766">
                  <a:moveTo>
                    <a:pt x="0" y="0"/>
                  </a:moveTo>
                  <a:lnTo>
                    <a:pt x="958766" y="0"/>
                  </a:lnTo>
                  <a:lnTo>
                    <a:pt x="958766" y="1540968"/>
                  </a:lnTo>
                  <a:lnTo>
                    <a:pt x="0" y="1540968"/>
                  </a:lnTo>
                  <a:close/>
                </a:path>
              </a:pathLst>
            </a:custGeom>
            <a:blipFill>
              <a:blip r:embed="rId11"/>
              <a:stretch>
                <a:fillRect l="-14289" t="0" r="-14289" b="0"/>
              </a:stretch>
            </a:blipFill>
          </p:spPr>
        </p:sp>
      </p:grpSp>
      <p:grpSp>
        <p:nvGrpSpPr>
          <p:cNvPr name="Group 17" id="17"/>
          <p:cNvGrpSpPr/>
          <p:nvPr/>
        </p:nvGrpSpPr>
        <p:grpSpPr>
          <a:xfrm rot="0">
            <a:off x="7272384" y="1028700"/>
            <a:ext cx="422327" cy="134370"/>
            <a:chOff x="0" y="0"/>
            <a:chExt cx="111230" cy="35390"/>
          </a:xfrm>
        </p:grpSpPr>
        <p:sp>
          <p:nvSpPr>
            <p:cNvPr name="Freeform 18" id="18"/>
            <p:cNvSpPr/>
            <p:nvPr/>
          </p:nvSpPr>
          <p:spPr>
            <a:xfrm flipH="false" flipV="false" rot="0">
              <a:off x="0" y="0"/>
              <a:ext cx="111230" cy="35390"/>
            </a:xfrm>
            <a:custGeom>
              <a:avLst/>
              <a:gdLst/>
              <a:ahLst/>
              <a:cxnLst/>
              <a:rect r="r" b="b" t="t" l="l"/>
              <a:pathLst>
                <a:path h="35390" w="111230">
                  <a:moveTo>
                    <a:pt x="0" y="0"/>
                  </a:moveTo>
                  <a:lnTo>
                    <a:pt x="111230" y="0"/>
                  </a:lnTo>
                  <a:lnTo>
                    <a:pt x="111230" y="35390"/>
                  </a:lnTo>
                  <a:lnTo>
                    <a:pt x="0" y="35390"/>
                  </a:lnTo>
                  <a:close/>
                </a:path>
              </a:pathLst>
            </a:custGeom>
            <a:solidFill>
              <a:srgbClr val="FFED00"/>
            </a:solidFill>
          </p:spPr>
        </p:sp>
        <p:sp>
          <p:nvSpPr>
            <p:cNvPr name="TextBox 19" id="19"/>
            <p:cNvSpPr txBox="true"/>
            <p:nvPr/>
          </p:nvSpPr>
          <p:spPr>
            <a:xfrm>
              <a:off x="0" y="-47625"/>
              <a:ext cx="111230" cy="83015"/>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7281909" y="2276620"/>
            <a:ext cx="4993458" cy="8010380"/>
            <a:chOff x="0" y="0"/>
            <a:chExt cx="960598" cy="1540968"/>
          </a:xfrm>
        </p:grpSpPr>
        <p:sp>
          <p:nvSpPr>
            <p:cNvPr name="Freeform 21" id="21"/>
            <p:cNvSpPr/>
            <p:nvPr/>
          </p:nvSpPr>
          <p:spPr>
            <a:xfrm flipH="false" flipV="false" rot="0">
              <a:off x="0" y="0"/>
              <a:ext cx="960598" cy="1540968"/>
            </a:xfrm>
            <a:custGeom>
              <a:avLst/>
              <a:gdLst/>
              <a:ahLst/>
              <a:cxnLst/>
              <a:rect r="r" b="b" t="t" l="l"/>
              <a:pathLst>
                <a:path h="1540968" w="960598">
                  <a:moveTo>
                    <a:pt x="0" y="0"/>
                  </a:moveTo>
                  <a:lnTo>
                    <a:pt x="960598" y="0"/>
                  </a:lnTo>
                  <a:lnTo>
                    <a:pt x="960598" y="1540968"/>
                  </a:lnTo>
                  <a:lnTo>
                    <a:pt x="0" y="1540968"/>
                  </a:lnTo>
                  <a:close/>
                </a:path>
              </a:pathLst>
            </a:custGeom>
            <a:blipFill>
              <a:blip r:embed="rId12"/>
              <a:stretch>
                <a:fillRect l="-2793" t="0" r="-4084"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6BCB"/>
        </a:solidFill>
      </p:bgPr>
    </p:bg>
    <p:spTree>
      <p:nvGrpSpPr>
        <p:cNvPr id="1" name=""/>
        <p:cNvGrpSpPr/>
        <p:nvPr/>
      </p:nvGrpSpPr>
      <p:grpSpPr>
        <a:xfrm>
          <a:off x="0" y="0"/>
          <a:ext cx="0" cy="0"/>
          <a:chOff x="0" y="0"/>
          <a:chExt cx="0" cy="0"/>
        </a:xfrm>
      </p:grpSpPr>
      <p:sp>
        <p:nvSpPr>
          <p:cNvPr name="TextBox 2" id="2"/>
          <p:cNvSpPr txBox="true"/>
          <p:nvPr/>
        </p:nvSpPr>
        <p:spPr>
          <a:xfrm rot="0">
            <a:off x="223092" y="622410"/>
            <a:ext cx="9248027" cy="2900824"/>
          </a:xfrm>
          <a:prstGeom prst="rect">
            <a:avLst/>
          </a:prstGeom>
        </p:spPr>
        <p:txBody>
          <a:bodyPr anchor="t" rtlCol="false" tIns="0" lIns="0" bIns="0" rIns="0">
            <a:spAutoFit/>
          </a:bodyPr>
          <a:lstStyle/>
          <a:p>
            <a:pPr algn="l">
              <a:lnSpc>
                <a:spcPts val="11454"/>
              </a:lnSpc>
            </a:pPr>
            <a:r>
              <a:rPr lang="en-US" sz="9545">
                <a:solidFill>
                  <a:srgbClr val="FFFFFF"/>
                </a:solidFill>
                <a:latin typeface="Rubik Spray Paint"/>
                <a:ea typeface="Rubik Spray Paint"/>
                <a:cs typeface="Rubik Spray Paint"/>
                <a:sym typeface="Rubik Spray Paint"/>
              </a:rPr>
              <a:t>PROBLEM STATEMENT</a:t>
            </a:r>
          </a:p>
        </p:txBody>
      </p:sp>
      <p:grpSp>
        <p:nvGrpSpPr>
          <p:cNvPr name="Group 3" id="3"/>
          <p:cNvGrpSpPr/>
          <p:nvPr/>
        </p:nvGrpSpPr>
        <p:grpSpPr>
          <a:xfrm rot="0">
            <a:off x="-107202" y="3973211"/>
            <a:ext cx="12660160" cy="6313789"/>
            <a:chOff x="0" y="0"/>
            <a:chExt cx="3334363" cy="1662891"/>
          </a:xfrm>
        </p:grpSpPr>
        <p:sp>
          <p:nvSpPr>
            <p:cNvPr name="Freeform 4" id="4"/>
            <p:cNvSpPr/>
            <p:nvPr/>
          </p:nvSpPr>
          <p:spPr>
            <a:xfrm flipH="false" flipV="false" rot="0">
              <a:off x="0" y="0"/>
              <a:ext cx="3334363" cy="1662891"/>
            </a:xfrm>
            <a:custGeom>
              <a:avLst/>
              <a:gdLst/>
              <a:ahLst/>
              <a:cxnLst/>
              <a:rect r="r" b="b" t="t" l="l"/>
              <a:pathLst>
                <a:path h="1662891" w="3334363">
                  <a:moveTo>
                    <a:pt x="29353" y="0"/>
                  </a:moveTo>
                  <a:lnTo>
                    <a:pt x="3305010" y="0"/>
                  </a:lnTo>
                  <a:cubicBezTo>
                    <a:pt x="3312795" y="0"/>
                    <a:pt x="3320261" y="3093"/>
                    <a:pt x="3325766" y="8597"/>
                  </a:cubicBezTo>
                  <a:cubicBezTo>
                    <a:pt x="3331271" y="14102"/>
                    <a:pt x="3334363" y="21568"/>
                    <a:pt x="3334363" y="29353"/>
                  </a:cubicBezTo>
                  <a:lnTo>
                    <a:pt x="3334363" y="1633538"/>
                  </a:lnTo>
                  <a:cubicBezTo>
                    <a:pt x="3334363" y="1641323"/>
                    <a:pt x="3331271" y="1648789"/>
                    <a:pt x="3325766" y="1654294"/>
                  </a:cubicBezTo>
                  <a:cubicBezTo>
                    <a:pt x="3320261" y="1659798"/>
                    <a:pt x="3312795" y="1662891"/>
                    <a:pt x="3305010" y="1662891"/>
                  </a:cubicBezTo>
                  <a:lnTo>
                    <a:pt x="29353" y="1662891"/>
                  </a:lnTo>
                  <a:cubicBezTo>
                    <a:pt x="13142" y="1662891"/>
                    <a:pt x="0" y="1649749"/>
                    <a:pt x="0" y="1633538"/>
                  </a:cubicBezTo>
                  <a:lnTo>
                    <a:pt x="0" y="29353"/>
                  </a:lnTo>
                  <a:cubicBezTo>
                    <a:pt x="0" y="21568"/>
                    <a:pt x="3093" y="14102"/>
                    <a:pt x="8597" y="8597"/>
                  </a:cubicBezTo>
                  <a:cubicBezTo>
                    <a:pt x="14102" y="3093"/>
                    <a:pt x="21568" y="0"/>
                    <a:pt x="2935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3334363" cy="170099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6242362"/>
            <a:ext cx="2712499" cy="4044638"/>
          </a:xfrm>
          <a:custGeom>
            <a:avLst/>
            <a:gdLst/>
            <a:ahLst/>
            <a:cxnLst/>
            <a:rect r="r" b="b" t="t" l="l"/>
            <a:pathLst>
              <a:path h="4044638" w="2712499">
                <a:moveTo>
                  <a:pt x="0" y="0"/>
                </a:moveTo>
                <a:lnTo>
                  <a:pt x="2712499" y="0"/>
                </a:lnTo>
                <a:lnTo>
                  <a:pt x="2712499" y="4044638"/>
                </a:lnTo>
                <a:lnTo>
                  <a:pt x="0" y="4044638"/>
                </a:lnTo>
                <a:lnTo>
                  <a:pt x="0" y="0"/>
                </a:lnTo>
                <a:close/>
              </a:path>
            </a:pathLst>
          </a:custGeom>
          <a:blipFill>
            <a:blip r:embed="rId2"/>
            <a:stretch>
              <a:fillRect l="0" t="0" r="0" b="0"/>
            </a:stretch>
          </a:blipFill>
        </p:spPr>
      </p:sp>
      <p:sp>
        <p:nvSpPr>
          <p:cNvPr name="TextBox 7" id="7"/>
          <p:cNvSpPr txBox="true"/>
          <p:nvPr/>
        </p:nvSpPr>
        <p:spPr>
          <a:xfrm rot="0">
            <a:off x="13216183" y="2169187"/>
            <a:ext cx="6949099" cy="514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Introduction</a:t>
            </a:r>
          </a:p>
        </p:txBody>
      </p:sp>
      <p:sp>
        <p:nvSpPr>
          <p:cNvPr name="Freeform 8" id="8"/>
          <p:cNvSpPr/>
          <p:nvPr/>
        </p:nvSpPr>
        <p:spPr>
          <a:xfrm flipH="false" flipV="false" rot="0">
            <a:off x="12081845" y="774800"/>
            <a:ext cx="5423446" cy="4055828"/>
          </a:xfrm>
          <a:custGeom>
            <a:avLst/>
            <a:gdLst/>
            <a:ahLst/>
            <a:cxnLst/>
            <a:rect r="r" b="b" t="t" l="l"/>
            <a:pathLst>
              <a:path h="4055828" w="5423446">
                <a:moveTo>
                  <a:pt x="0" y="0"/>
                </a:moveTo>
                <a:lnTo>
                  <a:pt x="5423446" y="0"/>
                </a:lnTo>
                <a:lnTo>
                  <a:pt x="5423446" y="4055828"/>
                </a:lnTo>
                <a:lnTo>
                  <a:pt x="0" y="4055828"/>
                </a:lnTo>
                <a:lnTo>
                  <a:pt x="0" y="0"/>
                </a:lnTo>
                <a:close/>
              </a:path>
            </a:pathLst>
          </a:custGeom>
          <a:blipFill>
            <a:blip r:embed="rId3"/>
            <a:stretch>
              <a:fillRect l="0" t="0" r="0" b="0"/>
            </a:stretch>
          </a:blipFill>
        </p:spPr>
      </p:sp>
      <p:sp>
        <p:nvSpPr>
          <p:cNvPr name="Freeform 9" id="9"/>
          <p:cNvSpPr/>
          <p:nvPr/>
        </p:nvSpPr>
        <p:spPr>
          <a:xfrm flipH="true" flipV="false" rot="0">
            <a:off x="13960101" y="-610902"/>
            <a:ext cx="5024144" cy="5856063"/>
          </a:xfrm>
          <a:custGeom>
            <a:avLst/>
            <a:gdLst/>
            <a:ahLst/>
            <a:cxnLst/>
            <a:rect r="r" b="b" t="t" l="l"/>
            <a:pathLst>
              <a:path h="5856063" w="5024144">
                <a:moveTo>
                  <a:pt x="5024143" y="0"/>
                </a:moveTo>
                <a:lnTo>
                  <a:pt x="0" y="0"/>
                </a:lnTo>
                <a:lnTo>
                  <a:pt x="0" y="5856063"/>
                </a:lnTo>
                <a:lnTo>
                  <a:pt x="5024143" y="5856063"/>
                </a:lnTo>
                <a:lnTo>
                  <a:pt x="5024143" y="0"/>
                </a:lnTo>
                <a:close/>
              </a:path>
            </a:pathLst>
          </a:custGeom>
          <a:blipFill>
            <a:blip r:embed="rId4"/>
            <a:stretch>
              <a:fillRect l="0" t="0" r="0" b="0"/>
            </a:stretch>
          </a:blipFill>
        </p:spPr>
      </p:sp>
      <p:sp>
        <p:nvSpPr>
          <p:cNvPr name="Freeform 10" id="10"/>
          <p:cNvSpPr/>
          <p:nvPr/>
        </p:nvSpPr>
        <p:spPr>
          <a:xfrm flipH="false" flipV="false" rot="0">
            <a:off x="13457780" y="7079259"/>
            <a:ext cx="7795990" cy="3523788"/>
          </a:xfrm>
          <a:custGeom>
            <a:avLst/>
            <a:gdLst/>
            <a:ahLst/>
            <a:cxnLst/>
            <a:rect r="r" b="b" t="t" l="l"/>
            <a:pathLst>
              <a:path h="3523788" w="7795990">
                <a:moveTo>
                  <a:pt x="0" y="0"/>
                </a:moveTo>
                <a:lnTo>
                  <a:pt x="7795990" y="0"/>
                </a:lnTo>
                <a:lnTo>
                  <a:pt x="7795990" y="3523788"/>
                </a:lnTo>
                <a:lnTo>
                  <a:pt x="0" y="3523788"/>
                </a:lnTo>
                <a:lnTo>
                  <a:pt x="0" y="0"/>
                </a:lnTo>
                <a:close/>
              </a:path>
            </a:pathLst>
          </a:custGeom>
          <a:blipFill>
            <a:blip r:embed="rId5"/>
            <a:stretch>
              <a:fillRect l="0" t="0" r="0" b="0"/>
            </a:stretch>
          </a:blipFill>
        </p:spPr>
      </p:sp>
      <p:sp>
        <p:nvSpPr>
          <p:cNvPr name="Freeform 11" id="11"/>
          <p:cNvSpPr/>
          <p:nvPr/>
        </p:nvSpPr>
        <p:spPr>
          <a:xfrm flipH="true" flipV="false" rot="0">
            <a:off x="2712499" y="3259753"/>
            <a:ext cx="262927" cy="263481"/>
          </a:xfrm>
          <a:custGeom>
            <a:avLst/>
            <a:gdLst/>
            <a:ahLst/>
            <a:cxnLst/>
            <a:rect r="r" b="b" t="t" l="l"/>
            <a:pathLst>
              <a:path h="263481" w="262927">
                <a:moveTo>
                  <a:pt x="262927" y="0"/>
                </a:moveTo>
                <a:lnTo>
                  <a:pt x="0" y="0"/>
                </a:lnTo>
                <a:lnTo>
                  <a:pt x="0" y="263481"/>
                </a:lnTo>
                <a:lnTo>
                  <a:pt x="262927" y="263481"/>
                </a:lnTo>
                <a:lnTo>
                  <a:pt x="262927" y="0"/>
                </a:lnTo>
                <a:close/>
              </a:path>
            </a:pathLst>
          </a:custGeom>
          <a:blipFill>
            <a:blip r:embed="rId6"/>
            <a:stretch>
              <a:fillRect l="0" t="0" r="0" b="0"/>
            </a:stretch>
          </a:blipFill>
        </p:spPr>
      </p:sp>
      <p:sp>
        <p:nvSpPr>
          <p:cNvPr name="Freeform 12" id="12"/>
          <p:cNvSpPr/>
          <p:nvPr/>
        </p:nvSpPr>
        <p:spPr>
          <a:xfrm flipH="false" flipV="false" rot="0">
            <a:off x="14383376" y="5804067"/>
            <a:ext cx="864560" cy="866384"/>
          </a:xfrm>
          <a:custGeom>
            <a:avLst/>
            <a:gdLst/>
            <a:ahLst/>
            <a:cxnLst/>
            <a:rect r="r" b="b" t="t" l="l"/>
            <a:pathLst>
              <a:path h="866384" w="864560">
                <a:moveTo>
                  <a:pt x="0" y="0"/>
                </a:moveTo>
                <a:lnTo>
                  <a:pt x="864560" y="0"/>
                </a:lnTo>
                <a:lnTo>
                  <a:pt x="864560" y="866385"/>
                </a:lnTo>
                <a:lnTo>
                  <a:pt x="0" y="866385"/>
                </a:lnTo>
                <a:lnTo>
                  <a:pt x="0" y="0"/>
                </a:lnTo>
                <a:close/>
              </a:path>
            </a:pathLst>
          </a:custGeom>
          <a:blipFill>
            <a:blip r:embed="rId6"/>
            <a:stretch>
              <a:fillRect l="0" t="0" r="0" b="0"/>
            </a:stretch>
          </a:blipFill>
        </p:spPr>
      </p:sp>
      <p:sp>
        <p:nvSpPr>
          <p:cNvPr name="Freeform 13" id="13"/>
          <p:cNvSpPr/>
          <p:nvPr/>
        </p:nvSpPr>
        <p:spPr>
          <a:xfrm flipH="false" flipV="false" rot="0">
            <a:off x="15430053" y="5288234"/>
            <a:ext cx="514747" cy="515833"/>
          </a:xfrm>
          <a:custGeom>
            <a:avLst/>
            <a:gdLst/>
            <a:ahLst/>
            <a:cxnLst/>
            <a:rect r="r" b="b" t="t" l="l"/>
            <a:pathLst>
              <a:path h="515833" w="514747">
                <a:moveTo>
                  <a:pt x="0" y="0"/>
                </a:moveTo>
                <a:lnTo>
                  <a:pt x="514747" y="0"/>
                </a:lnTo>
                <a:lnTo>
                  <a:pt x="514747" y="515833"/>
                </a:lnTo>
                <a:lnTo>
                  <a:pt x="0" y="515833"/>
                </a:lnTo>
                <a:lnTo>
                  <a:pt x="0" y="0"/>
                </a:lnTo>
                <a:close/>
              </a:path>
            </a:pathLst>
          </a:custGeom>
          <a:blipFill>
            <a:blip r:embed="rId6"/>
            <a:stretch>
              <a:fillRect l="0" t="0" r="0" b="0"/>
            </a:stretch>
          </a:blipFill>
        </p:spPr>
      </p:sp>
      <p:sp>
        <p:nvSpPr>
          <p:cNvPr name="Freeform 14" id="14"/>
          <p:cNvSpPr/>
          <p:nvPr/>
        </p:nvSpPr>
        <p:spPr>
          <a:xfrm flipH="false" flipV="false" rot="0">
            <a:off x="14793568" y="5059228"/>
            <a:ext cx="371084" cy="371867"/>
          </a:xfrm>
          <a:custGeom>
            <a:avLst/>
            <a:gdLst/>
            <a:ahLst/>
            <a:cxnLst/>
            <a:rect r="r" b="b" t="t" l="l"/>
            <a:pathLst>
              <a:path h="371867" w="371084">
                <a:moveTo>
                  <a:pt x="0" y="0"/>
                </a:moveTo>
                <a:lnTo>
                  <a:pt x="371083" y="0"/>
                </a:lnTo>
                <a:lnTo>
                  <a:pt x="371083" y="371867"/>
                </a:lnTo>
                <a:lnTo>
                  <a:pt x="0" y="371867"/>
                </a:lnTo>
                <a:lnTo>
                  <a:pt x="0" y="0"/>
                </a:lnTo>
                <a:close/>
              </a:path>
            </a:pathLst>
          </a:custGeom>
          <a:blipFill>
            <a:blip r:embed="rId6"/>
            <a:stretch>
              <a:fillRect l="0" t="0" r="0" b="0"/>
            </a:stretch>
          </a:blipFill>
        </p:spPr>
      </p:sp>
      <p:grpSp>
        <p:nvGrpSpPr>
          <p:cNvPr name="Group 15" id="15"/>
          <p:cNvGrpSpPr/>
          <p:nvPr/>
        </p:nvGrpSpPr>
        <p:grpSpPr>
          <a:xfrm rot="0">
            <a:off x="8676623" y="291943"/>
            <a:ext cx="9611377" cy="5344772"/>
            <a:chOff x="0" y="0"/>
            <a:chExt cx="1461639" cy="812800"/>
          </a:xfrm>
        </p:grpSpPr>
        <p:sp>
          <p:nvSpPr>
            <p:cNvPr name="Freeform 16" id="16"/>
            <p:cNvSpPr/>
            <p:nvPr/>
          </p:nvSpPr>
          <p:spPr>
            <a:xfrm flipH="false" flipV="false" rot="0">
              <a:off x="0" y="0"/>
              <a:ext cx="1461639" cy="812800"/>
            </a:xfrm>
            <a:custGeom>
              <a:avLst/>
              <a:gdLst/>
              <a:ahLst/>
              <a:cxnLst/>
              <a:rect r="r" b="b" t="t" l="l"/>
              <a:pathLst>
                <a:path h="812800" w="1461639">
                  <a:moveTo>
                    <a:pt x="18526" y="0"/>
                  </a:moveTo>
                  <a:lnTo>
                    <a:pt x="1443113" y="0"/>
                  </a:lnTo>
                  <a:cubicBezTo>
                    <a:pt x="1448026" y="0"/>
                    <a:pt x="1452738" y="1952"/>
                    <a:pt x="1456213" y="5426"/>
                  </a:cubicBezTo>
                  <a:cubicBezTo>
                    <a:pt x="1459687" y="8901"/>
                    <a:pt x="1461639" y="13613"/>
                    <a:pt x="1461639" y="18526"/>
                  </a:cubicBezTo>
                  <a:lnTo>
                    <a:pt x="1461639" y="794274"/>
                  </a:lnTo>
                  <a:cubicBezTo>
                    <a:pt x="1461639" y="799187"/>
                    <a:pt x="1459687" y="803899"/>
                    <a:pt x="1456213" y="807374"/>
                  </a:cubicBezTo>
                  <a:cubicBezTo>
                    <a:pt x="1452738" y="810848"/>
                    <a:pt x="1448026" y="812800"/>
                    <a:pt x="1443113" y="812800"/>
                  </a:cubicBezTo>
                  <a:lnTo>
                    <a:pt x="18526" y="812800"/>
                  </a:lnTo>
                  <a:cubicBezTo>
                    <a:pt x="13613" y="812800"/>
                    <a:pt x="8901" y="810848"/>
                    <a:pt x="5426" y="807374"/>
                  </a:cubicBezTo>
                  <a:cubicBezTo>
                    <a:pt x="1952" y="803899"/>
                    <a:pt x="0" y="799187"/>
                    <a:pt x="0" y="794274"/>
                  </a:cubicBezTo>
                  <a:lnTo>
                    <a:pt x="0" y="18526"/>
                  </a:lnTo>
                  <a:cubicBezTo>
                    <a:pt x="0" y="13613"/>
                    <a:pt x="1952" y="8901"/>
                    <a:pt x="5426" y="5426"/>
                  </a:cubicBezTo>
                  <a:cubicBezTo>
                    <a:pt x="8901" y="1952"/>
                    <a:pt x="13613" y="0"/>
                    <a:pt x="18526" y="0"/>
                  </a:cubicBezTo>
                  <a:close/>
                </a:path>
              </a:pathLst>
            </a:custGeom>
            <a:blipFill>
              <a:blip r:embed="rId7"/>
              <a:stretch>
                <a:fillRect l="0" t="-351" r="0" b="-351"/>
              </a:stretch>
            </a:blipFill>
          </p:spPr>
        </p:sp>
      </p:grpSp>
      <p:sp>
        <p:nvSpPr>
          <p:cNvPr name="TextBox 17" id="17"/>
          <p:cNvSpPr txBox="true"/>
          <p:nvPr/>
        </p:nvSpPr>
        <p:spPr>
          <a:xfrm rot="0">
            <a:off x="13277" y="6787726"/>
            <a:ext cx="13283600" cy="1047750"/>
          </a:xfrm>
          <a:prstGeom prst="rect">
            <a:avLst/>
          </a:prstGeom>
        </p:spPr>
        <p:txBody>
          <a:bodyPr anchor="t" rtlCol="false" tIns="0" lIns="0" bIns="0" rIns="0">
            <a:spAutoFit/>
          </a:bodyPr>
          <a:lstStyle/>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Nationwide: ~21% of single‐use bottles recycled; ~79%   mismanaged.</a:t>
            </a:r>
          </a:p>
        </p:txBody>
      </p:sp>
      <p:sp>
        <p:nvSpPr>
          <p:cNvPr name="TextBox 18" id="18"/>
          <p:cNvSpPr txBox="true"/>
          <p:nvPr/>
        </p:nvSpPr>
        <p:spPr>
          <a:xfrm rot="0">
            <a:off x="13277" y="8207531"/>
            <a:ext cx="12539682" cy="1581150"/>
          </a:xfrm>
          <a:prstGeom prst="rect">
            <a:avLst/>
          </a:prstGeom>
        </p:spPr>
        <p:txBody>
          <a:bodyPr anchor="t" rtlCol="false" tIns="0" lIns="0" bIns="0" rIns="0">
            <a:spAutoFit/>
          </a:bodyPr>
          <a:lstStyle/>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This data shows a critical gap between plastic consumption and sustainable disposal. It highlights strong need for improved collection, recycling and reduction of single‐use plastics.</a:t>
            </a:r>
          </a:p>
        </p:txBody>
      </p:sp>
      <p:sp>
        <p:nvSpPr>
          <p:cNvPr name="TextBox 19" id="19"/>
          <p:cNvSpPr txBox="true"/>
          <p:nvPr/>
        </p:nvSpPr>
        <p:spPr>
          <a:xfrm rot="0">
            <a:off x="0" y="4692226"/>
            <a:ext cx="11295546" cy="1581150"/>
          </a:xfrm>
          <a:prstGeom prst="rect">
            <a:avLst/>
          </a:prstGeom>
        </p:spPr>
        <p:txBody>
          <a:bodyPr anchor="t" rtlCol="false" tIns="0" lIns="0" bIns="0" rIns="0">
            <a:spAutoFit/>
          </a:bodyPr>
          <a:lstStyle/>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In Dhaka, about 646 tonnes of plastic </a:t>
            </a:r>
          </a:p>
          <a:p>
            <a:pPr algn="l">
              <a:lnSpc>
                <a:spcPts val="4200"/>
              </a:lnSpc>
            </a:pPr>
            <a:r>
              <a:rPr lang="en-US" sz="3000" b="true">
                <a:solidFill>
                  <a:srgbClr val="FFFFFF"/>
                </a:solidFill>
                <a:latin typeface="Canva Sans Bold"/>
                <a:ea typeface="Canva Sans Bold"/>
                <a:cs typeface="Canva Sans Bold"/>
                <a:sym typeface="Canva Sans Bold"/>
              </a:rPr>
              <a:t>  waste are collected daily -</a:t>
            </a:r>
          </a:p>
          <a:p>
            <a:pPr algn="l">
              <a:lnSpc>
                <a:spcPts val="4200"/>
              </a:lnSpc>
            </a:pPr>
            <a:r>
              <a:rPr lang="en-US" sz="3000" b="true">
                <a:solidFill>
                  <a:srgbClr val="FFFFFF"/>
                </a:solidFill>
                <a:latin typeface="Canva Sans Bold"/>
                <a:ea typeface="Canva Sans Bold"/>
                <a:cs typeface="Canva Sans Bold"/>
                <a:sym typeface="Canva Sans Bold"/>
              </a:rPr>
              <a:t>  </a:t>
            </a:r>
            <a:r>
              <a:rPr lang="en-US" sz="3000" b="true">
                <a:solidFill>
                  <a:srgbClr val="FFFFFF"/>
                </a:solidFill>
                <a:latin typeface="Canva Sans Bold"/>
                <a:ea typeface="Canva Sans Bold"/>
                <a:cs typeface="Canva Sans Bold"/>
                <a:sym typeface="Canva Sans Bold"/>
              </a:rPr>
              <a:t> this is ~10% of the city’s total waste. the daily observer</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DB9EF"/>
        </a:solidFill>
      </p:bgPr>
    </p:bg>
    <p:spTree>
      <p:nvGrpSpPr>
        <p:cNvPr id="1" name=""/>
        <p:cNvGrpSpPr/>
        <p:nvPr/>
      </p:nvGrpSpPr>
      <p:grpSpPr>
        <a:xfrm>
          <a:off x="0" y="0"/>
          <a:ext cx="0" cy="0"/>
          <a:chOff x="0" y="0"/>
          <a:chExt cx="0" cy="0"/>
        </a:xfrm>
      </p:grpSpPr>
      <p:grpSp>
        <p:nvGrpSpPr>
          <p:cNvPr name="Group 2" id="2"/>
          <p:cNvGrpSpPr/>
          <p:nvPr/>
        </p:nvGrpSpPr>
        <p:grpSpPr>
          <a:xfrm rot="0">
            <a:off x="-5046064" y="-3521846"/>
            <a:ext cx="28380128" cy="7687614"/>
            <a:chOff x="0" y="0"/>
            <a:chExt cx="1569635" cy="425183"/>
          </a:xfrm>
        </p:grpSpPr>
        <p:sp>
          <p:nvSpPr>
            <p:cNvPr name="Freeform 3" id="3"/>
            <p:cNvSpPr/>
            <p:nvPr/>
          </p:nvSpPr>
          <p:spPr>
            <a:xfrm flipH="false" flipV="false" rot="0">
              <a:off x="0" y="0"/>
              <a:ext cx="1569635" cy="425183"/>
            </a:xfrm>
            <a:custGeom>
              <a:avLst/>
              <a:gdLst/>
              <a:ahLst/>
              <a:cxnLst/>
              <a:rect r="r" b="b" t="t" l="l"/>
              <a:pathLst>
                <a:path h="425183" w="1569635">
                  <a:moveTo>
                    <a:pt x="784818" y="0"/>
                  </a:moveTo>
                  <a:cubicBezTo>
                    <a:pt x="351375" y="0"/>
                    <a:pt x="0" y="95180"/>
                    <a:pt x="0" y="212592"/>
                  </a:cubicBezTo>
                  <a:cubicBezTo>
                    <a:pt x="0" y="330003"/>
                    <a:pt x="351375" y="425183"/>
                    <a:pt x="784818" y="425183"/>
                  </a:cubicBezTo>
                  <a:cubicBezTo>
                    <a:pt x="1218260" y="425183"/>
                    <a:pt x="1569635" y="330003"/>
                    <a:pt x="1569635" y="212592"/>
                  </a:cubicBezTo>
                  <a:cubicBezTo>
                    <a:pt x="1569635" y="95180"/>
                    <a:pt x="1218260" y="0"/>
                    <a:pt x="784818" y="0"/>
                  </a:cubicBezTo>
                  <a:close/>
                </a:path>
              </a:pathLst>
            </a:custGeom>
            <a:solidFill>
              <a:srgbClr val="0766AD"/>
            </a:solidFill>
          </p:spPr>
        </p:sp>
        <p:sp>
          <p:nvSpPr>
            <p:cNvPr name="TextBox 4" id="4"/>
            <p:cNvSpPr txBox="true"/>
            <p:nvPr/>
          </p:nvSpPr>
          <p:spPr>
            <a:xfrm>
              <a:off x="147153" y="68436"/>
              <a:ext cx="1275329" cy="316886"/>
            </a:xfrm>
            <a:prstGeom prst="rect">
              <a:avLst/>
            </a:prstGeom>
          </p:spPr>
          <p:txBody>
            <a:bodyPr anchor="ctr" rtlCol="false" tIns="50800" lIns="50800" bIns="50800" rIns="50800"/>
            <a:lstStyle/>
            <a:p>
              <a:pPr algn="ctr">
                <a:lnSpc>
                  <a:spcPts val="2000"/>
                </a:lnSpc>
              </a:pPr>
            </a:p>
          </p:txBody>
        </p:sp>
      </p:grpSp>
      <p:sp>
        <p:nvSpPr>
          <p:cNvPr name="TextBox 5" id="5"/>
          <p:cNvSpPr txBox="true"/>
          <p:nvPr/>
        </p:nvSpPr>
        <p:spPr>
          <a:xfrm rot="0">
            <a:off x="13570529" y="8118203"/>
            <a:ext cx="2851485" cy="769165"/>
          </a:xfrm>
          <a:prstGeom prst="rect">
            <a:avLst/>
          </a:prstGeom>
        </p:spPr>
        <p:txBody>
          <a:bodyPr anchor="t" rtlCol="false" tIns="0" lIns="0" bIns="0" rIns="0">
            <a:spAutoFit/>
          </a:bodyPr>
          <a:lstStyle/>
          <a:p>
            <a:pPr algn="ctr" marL="0" indent="0" lvl="0">
              <a:lnSpc>
                <a:spcPts val="2884"/>
              </a:lnSpc>
              <a:spcBef>
                <a:spcPct val="0"/>
              </a:spcBef>
            </a:pPr>
            <a:r>
              <a:rPr lang="en-US" sz="3101" strike="noStrike" u="none">
                <a:solidFill>
                  <a:srgbClr val="001027"/>
                </a:solidFill>
                <a:latin typeface="Bobby Jones Condensed"/>
                <a:ea typeface="Bobby Jones Condensed"/>
                <a:cs typeface="Bobby Jones Condensed"/>
                <a:sym typeface="Bobby Jones Condensed"/>
              </a:rPr>
              <a:t>Develop recycling technology.</a:t>
            </a:r>
          </a:p>
        </p:txBody>
      </p:sp>
      <p:grpSp>
        <p:nvGrpSpPr>
          <p:cNvPr name="Group 6" id="6"/>
          <p:cNvGrpSpPr/>
          <p:nvPr/>
        </p:nvGrpSpPr>
        <p:grpSpPr>
          <a:xfrm rot="0">
            <a:off x="-3139961" y="9743510"/>
            <a:ext cx="24567922" cy="1729962"/>
            <a:chOff x="0" y="0"/>
            <a:chExt cx="6470564" cy="455628"/>
          </a:xfrm>
        </p:grpSpPr>
        <p:sp>
          <p:nvSpPr>
            <p:cNvPr name="Freeform 7" id="7"/>
            <p:cNvSpPr/>
            <p:nvPr/>
          </p:nvSpPr>
          <p:spPr>
            <a:xfrm flipH="false" flipV="false" rot="0">
              <a:off x="0" y="0"/>
              <a:ext cx="6470564" cy="455628"/>
            </a:xfrm>
            <a:custGeom>
              <a:avLst/>
              <a:gdLst/>
              <a:ahLst/>
              <a:cxnLst/>
              <a:rect r="r" b="b" t="t" l="l"/>
              <a:pathLst>
                <a:path h="455628" w="6470564">
                  <a:moveTo>
                    <a:pt x="3235282" y="0"/>
                  </a:moveTo>
                  <a:cubicBezTo>
                    <a:pt x="1448485" y="0"/>
                    <a:pt x="0" y="101996"/>
                    <a:pt x="0" y="227814"/>
                  </a:cubicBezTo>
                  <a:cubicBezTo>
                    <a:pt x="0" y="353632"/>
                    <a:pt x="1448485" y="455628"/>
                    <a:pt x="3235282" y="455628"/>
                  </a:cubicBezTo>
                  <a:cubicBezTo>
                    <a:pt x="5022079" y="455628"/>
                    <a:pt x="6470564" y="353632"/>
                    <a:pt x="6470564" y="227814"/>
                  </a:cubicBezTo>
                  <a:cubicBezTo>
                    <a:pt x="6470564" y="101996"/>
                    <a:pt x="5022079" y="0"/>
                    <a:pt x="3235282" y="0"/>
                  </a:cubicBezTo>
                  <a:close/>
                </a:path>
              </a:pathLst>
            </a:custGeom>
            <a:solidFill>
              <a:srgbClr val="5092C2"/>
            </a:solidFill>
          </p:spPr>
        </p:sp>
        <p:sp>
          <p:nvSpPr>
            <p:cNvPr name="TextBox 8" id="8"/>
            <p:cNvSpPr txBox="true"/>
            <p:nvPr/>
          </p:nvSpPr>
          <p:spPr>
            <a:xfrm>
              <a:off x="606615" y="71290"/>
              <a:ext cx="5257333" cy="341623"/>
            </a:xfrm>
            <a:prstGeom prst="rect">
              <a:avLst/>
            </a:prstGeom>
          </p:spPr>
          <p:txBody>
            <a:bodyPr anchor="ctr" rtlCol="false" tIns="50800" lIns="50800" bIns="50800" rIns="50800"/>
            <a:lstStyle/>
            <a:p>
              <a:pPr algn="ctr">
                <a:lnSpc>
                  <a:spcPts val="2000"/>
                </a:lnSpc>
              </a:pPr>
            </a:p>
          </p:txBody>
        </p:sp>
      </p:grpSp>
      <p:sp>
        <p:nvSpPr>
          <p:cNvPr name="Freeform 9" id="9"/>
          <p:cNvSpPr/>
          <p:nvPr/>
        </p:nvSpPr>
        <p:spPr>
          <a:xfrm flipH="true" flipV="false" rot="0">
            <a:off x="16185890" y="7331691"/>
            <a:ext cx="3502925" cy="3853217"/>
          </a:xfrm>
          <a:custGeom>
            <a:avLst/>
            <a:gdLst/>
            <a:ahLst/>
            <a:cxnLst/>
            <a:rect r="r" b="b" t="t" l="l"/>
            <a:pathLst>
              <a:path h="3853217" w="3502925">
                <a:moveTo>
                  <a:pt x="3502925" y="0"/>
                </a:moveTo>
                <a:lnTo>
                  <a:pt x="0" y="0"/>
                </a:lnTo>
                <a:lnTo>
                  <a:pt x="0" y="3853218"/>
                </a:lnTo>
                <a:lnTo>
                  <a:pt x="3502925" y="3853218"/>
                </a:lnTo>
                <a:lnTo>
                  <a:pt x="350292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0">
            <a:off x="-1877710" y="7136063"/>
            <a:ext cx="3502925" cy="3853217"/>
          </a:xfrm>
          <a:custGeom>
            <a:avLst/>
            <a:gdLst/>
            <a:ahLst/>
            <a:cxnLst/>
            <a:rect r="r" b="b" t="t" l="l"/>
            <a:pathLst>
              <a:path h="3853217" w="3502925">
                <a:moveTo>
                  <a:pt x="3502924" y="0"/>
                </a:moveTo>
                <a:lnTo>
                  <a:pt x="0" y="0"/>
                </a:lnTo>
                <a:lnTo>
                  <a:pt x="0" y="3853217"/>
                </a:lnTo>
                <a:lnTo>
                  <a:pt x="3502924" y="3853217"/>
                </a:lnTo>
                <a:lnTo>
                  <a:pt x="35029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433112" y="1028700"/>
            <a:ext cx="7315200" cy="3644300"/>
          </a:xfrm>
          <a:custGeom>
            <a:avLst/>
            <a:gdLst/>
            <a:ahLst/>
            <a:cxnLst/>
            <a:rect r="r" b="b" t="t" l="l"/>
            <a:pathLst>
              <a:path h="3644300" w="7315200">
                <a:moveTo>
                  <a:pt x="0" y="0"/>
                </a:moveTo>
                <a:lnTo>
                  <a:pt x="7315200" y="0"/>
                </a:lnTo>
                <a:lnTo>
                  <a:pt x="7315200" y="3644300"/>
                </a:lnTo>
                <a:lnTo>
                  <a:pt x="0" y="3644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3393262" y="316795"/>
            <a:ext cx="4443042" cy="444304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3726" t="0" r="-23726" b="0"/>
              </a:stretch>
            </a:blipFill>
          </p:spPr>
        </p:sp>
      </p:grpSp>
      <p:grpSp>
        <p:nvGrpSpPr>
          <p:cNvPr name="Group 14" id="14"/>
          <p:cNvGrpSpPr/>
          <p:nvPr/>
        </p:nvGrpSpPr>
        <p:grpSpPr>
          <a:xfrm rot="0">
            <a:off x="12896625" y="5143500"/>
            <a:ext cx="5274625" cy="527462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9479" t="0" r="-29479" b="0"/>
              </a:stretch>
            </a:blipFill>
          </p:spPr>
        </p:sp>
      </p:grpSp>
      <p:sp>
        <p:nvSpPr>
          <p:cNvPr name="Freeform 16" id="16"/>
          <p:cNvSpPr/>
          <p:nvPr/>
        </p:nvSpPr>
        <p:spPr>
          <a:xfrm flipH="false" flipV="false" rot="-5498880">
            <a:off x="11177165" y="8539267"/>
            <a:ext cx="740240" cy="2678500"/>
          </a:xfrm>
          <a:custGeom>
            <a:avLst/>
            <a:gdLst/>
            <a:ahLst/>
            <a:cxnLst/>
            <a:rect r="r" b="b" t="t" l="l"/>
            <a:pathLst>
              <a:path h="2678500" w="740240">
                <a:moveTo>
                  <a:pt x="0" y="0"/>
                </a:moveTo>
                <a:lnTo>
                  <a:pt x="740239" y="0"/>
                </a:lnTo>
                <a:lnTo>
                  <a:pt x="740239" y="2678500"/>
                </a:lnTo>
                <a:lnTo>
                  <a:pt x="0" y="26785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7" id="17"/>
          <p:cNvSpPr/>
          <p:nvPr/>
        </p:nvSpPr>
        <p:spPr>
          <a:xfrm flipH="true" flipV="true" rot="-5498880">
            <a:off x="3622240" y="8766591"/>
            <a:ext cx="544776" cy="1971230"/>
          </a:xfrm>
          <a:custGeom>
            <a:avLst/>
            <a:gdLst/>
            <a:ahLst/>
            <a:cxnLst/>
            <a:rect r="r" b="b" t="t" l="l"/>
            <a:pathLst>
              <a:path h="1971230" w="544776">
                <a:moveTo>
                  <a:pt x="544776" y="1971230"/>
                </a:moveTo>
                <a:lnTo>
                  <a:pt x="0" y="1971230"/>
                </a:lnTo>
                <a:lnTo>
                  <a:pt x="0" y="0"/>
                </a:lnTo>
                <a:lnTo>
                  <a:pt x="544776" y="0"/>
                </a:lnTo>
                <a:lnTo>
                  <a:pt x="544776" y="197123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8" id="18"/>
          <p:cNvSpPr/>
          <p:nvPr/>
        </p:nvSpPr>
        <p:spPr>
          <a:xfrm flipH="false" flipV="false" rot="0">
            <a:off x="17192227" y="5483521"/>
            <a:ext cx="2191546" cy="1323894"/>
          </a:xfrm>
          <a:custGeom>
            <a:avLst/>
            <a:gdLst/>
            <a:ahLst/>
            <a:cxnLst/>
            <a:rect r="r" b="b" t="t" l="l"/>
            <a:pathLst>
              <a:path h="1323894" w="2191546">
                <a:moveTo>
                  <a:pt x="0" y="0"/>
                </a:moveTo>
                <a:lnTo>
                  <a:pt x="2191546" y="0"/>
                </a:lnTo>
                <a:lnTo>
                  <a:pt x="2191546" y="1323894"/>
                </a:lnTo>
                <a:lnTo>
                  <a:pt x="0" y="1323894"/>
                </a:lnTo>
                <a:lnTo>
                  <a:pt x="0" y="0"/>
                </a:lnTo>
                <a:close/>
              </a:path>
            </a:pathLst>
          </a:custGeom>
          <a:blipFill>
            <a:blip r:embed="rId10">
              <a:alphaModFix amt="2400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5830156" y="5421726"/>
            <a:ext cx="1198067" cy="723742"/>
          </a:xfrm>
          <a:custGeom>
            <a:avLst/>
            <a:gdLst/>
            <a:ahLst/>
            <a:cxnLst/>
            <a:rect r="r" b="b" t="t" l="l"/>
            <a:pathLst>
              <a:path h="723742" w="1198067">
                <a:moveTo>
                  <a:pt x="0" y="0"/>
                </a:moveTo>
                <a:lnTo>
                  <a:pt x="1198067" y="0"/>
                </a:lnTo>
                <a:lnTo>
                  <a:pt x="1198067" y="723742"/>
                </a:lnTo>
                <a:lnTo>
                  <a:pt x="0" y="723742"/>
                </a:lnTo>
                <a:lnTo>
                  <a:pt x="0" y="0"/>
                </a:lnTo>
                <a:close/>
              </a:path>
            </a:pathLst>
          </a:custGeom>
          <a:blipFill>
            <a:blip r:embed="rId10">
              <a:alphaModFix amt="2400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095773" y="4988968"/>
            <a:ext cx="2191546" cy="1323894"/>
          </a:xfrm>
          <a:custGeom>
            <a:avLst/>
            <a:gdLst/>
            <a:ahLst/>
            <a:cxnLst/>
            <a:rect r="r" b="b" t="t" l="l"/>
            <a:pathLst>
              <a:path h="1323894" w="2191546">
                <a:moveTo>
                  <a:pt x="0" y="0"/>
                </a:moveTo>
                <a:lnTo>
                  <a:pt x="2191546" y="0"/>
                </a:lnTo>
                <a:lnTo>
                  <a:pt x="2191546" y="1323894"/>
                </a:lnTo>
                <a:lnTo>
                  <a:pt x="0" y="1323894"/>
                </a:lnTo>
                <a:lnTo>
                  <a:pt x="0" y="0"/>
                </a:lnTo>
                <a:close/>
              </a:path>
            </a:pathLst>
          </a:custGeom>
          <a:blipFill>
            <a:blip r:embed="rId10">
              <a:alphaModFix amt="2400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7192227" y="4396922"/>
            <a:ext cx="1669356" cy="1086599"/>
          </a:xfrm>
          <a:custGeom>
            <a:avLst/>
            <a:gdLst/>
            <a:ahLst/>
            <a:cxnLst/>
            <a:rect r="r" b="b" t="t" l="l"/>
            <a:pathLst>
              <a:path h="1086599" w="1669356">
                <a:moveTo>
                  <a:pt x="0" y="0"/>
                </a:moveTo>
                <a:lnTo>
                  <a:pt x="1669356" y="0"/>
                </a:lnTo>
                <a:lnTo>
                  <a:pt x="1669356" y="1086599"/>
                </a:lnTo>
                <a:lnTo>
                  <a:pt x="0" y="10865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12817840" y="4588977"/>
            <a:ext cx="5119513" cy="404424"/>
          </a:xfrm>
          <a:prstGeom prst="rect">
            <a:avLst/>
          </a:prstGeom>
        </p:spPr>
        <p:txBody>
          <a:bodyPr anchor="t" rtlCol="false" tIns="0" lIns="0" bIns="0" rIns="0">
            <a:spAutoFit/>
          </a:bodyPr>
          <a:lstStyle/>
          <a:p>
            <a:pPr algn="ctr" marL="0" indent="0" lvl="0">
              <a:lnSpc>
                <a:spcPts val="2884"/>
              </a:lnSpc>
              <a:spcBef>
                <a:spcPct val="0"/>
              </a:spcBef>
            </a:pPr>
            <a:r>
              <a:rPr lang="en-US" sz="3101">
                <a:solidFill>
                  <a:srgbClr val="001027"/>
                </a:solidFill>
                <a:latin typeface="Bobby Jones Condensed"/>
                <a:ea typeface="Bobby Jones Condensed"/>
                <a:cs typeface="Bobby Jones Condensed"/>
                <a:sym typeface="Bobby Jones Condensed"/>
              </a:rPr>
              <a:t>Dumping Station at Mauli,Dhaka</a:t>
            </a:r>
          </a:p>
        </p:txBody>
      </p:sp>
      <p:sp>
        <p:nvSpPr>
          <p:cNvPr name="Freeform 23" id="23"/>
          <p:cNvSpPr/>
          <p:nvPr/>
        </p:nvSpPr>
        <p:spPr>
          <a:xfrm flipH="false" flipV="false" rot="0">
            <a:off x="6862282" y="8051528"/>
            <a:ext cx="1198067" cy="723742"/>
          </a:xfrm>
          <a:custGeom>
            <a:avLst/>
            <a:gdLst/>
            <a:ahLst/>
            <a:cxnLst/>
            <a:rect r="r" b="b" t="t" l="l"/>
            <a:pathLst>
              <a:path h="723742" w="1198067">
                <a:moveTo>
                  <a:pt x="0" y="0"/>
                </a:moveTo>
                <a:lnTo>
                  <a:pt x="1198067" y="0"/>
                </a:lnTo>
                <a:lnTo>
                  <a:pt x="1198067" y="723742"/>
                </a:lnTo>
                <a:lnTo>
                  <a:pt x="0" y="723742"/>
                </a:lnTo>
                <a:lnTo>
                  <a:pt x="0" y="0"/>
                </a:lnTo>
                <a:close/>
              </a:path>
            </a:pathLst>
          </a:custGeom>
          <a:blipFill>
            <a:blip r:embed="rId10">
              <a:alphaModFix amt="2400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1698558" y="6807415"/>
            <a:ext cx="1198067" cy="723742"/>
          </a:xfrm>
          <a:custGeom>
            <a:avLst/>
            <a:gdLst/>
            <a:ahLst/>
            <a:cxnLst/>
            <a:rect r="r" b="b" t="t" l="l"/>
            <a:pathLst>
              <a:path h="723742" w="1198067">
                <a:moveTo>
                  <a:pt x="0" y="0"/>
                </a:moveTo>
                <a:lnTo>
                  <a:pt x="1198067" y="0"/>
                </a:lnTo>
                <a:lnTo>
                  <a:pt x="1198067" y="723742"/>
                </a:lnTo>
                <a:lnTo>
                  <a:pt x="0" y="723742"/>
                </a:lnTo>
                <a:lnTo>
                  <a:pt x="0" y="0"/>
                </a:lnTo>
                <a:close/>
              </a:path>
            </a:pathLst>
          </a:custGeom>
          <a:blipFill>
            <a:blip r:embed="rId10">
              <a:alphaModFix amt="2400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1351595" y="4759836"/>
            <a:ext cx="1942818" cy="1797990"/>
          </a:xfrm>
          <a:custGeom>
            <a:avLst/>
            <a:gdLst/>
            <a:ahLst/>
            <a:cxnLst/>
            <a:rect r="r" b="b" t="t" l="l"/>
            <a:pathLst>
              <a:path h="1797990" w="1942818">
                <a:moveTo>
                  <a:pt x="0" y="0"/>
                </a:moveTo>
                <a:lnTo>
                  <a:pt x="1942818" y="0"/>
                </a:lnTo>
                <a:lnTo>
                  <a:pt x="1942818" y="1797990"/>
                </a:lnTo>
                <a:lnTo>
                  <a:pt x="0" y="17979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6" id="26"/>
          <p:cNvSpPr txBox="true"/>
          <p:nvPr/>
        </p:nvSpPr>
        <p:spPr>
          <a:xfrm rot="0">
            <a:off x="11351595" y="9677943"/>
            <a:ext cx="7051487" cy="404424"/>
          </a:xfrm>
          <a:prstGeom prst="rect">
            <a:avLst/>
          </a:prstGeom>
        </p:spPr>
        <p:txBody>
          <a:bodyPr anchor="t" rtlCol="false" tIns="0" lIns="0" bIns="0" rIns="0">
            <a:spAutoFit/>
          </a:bodyPr>
          <a:lstStyle/>
          <a:p>
            <a:pPr algn="ctr" marL="0" indent="0" lvl="0">
              <a:lnSpc>
                <a:spcPts val="2884"/>
              </a:lnSpc>
            </a:pPr>
            <a:r>
              <a:rPr lang="en-US" sz="3101">
                <a:solidFill>
                  <a:srgbClr val="001027"/>
                </a:solidFill>
                <a:latin typeface="Bobby Jones Condensed"/>
                <a:ea typeface="Bobby Jones Condensed"/>
                <a:cs typeface="Bobby Jones Condensed"/>
                <a:sym typeface="Bobby Jones Condensed"/>
              </a:rPr>
              <a:t>Dumping Station At Halishahar,Chottogram</a:t>
            </a:r>
          </a:p>
        </p:txBody>
      </p:sp>
      <p:sp>
        <p:nvSpPr>
          <p:cNvPr name="TextBox 27" id="27"/>
          <p:cNvSpPr txBox="true"/>
          <p:nvPr/>
        </p:nvSpPr>
        <p:spPr>
          <a:xfrm rot="0">
            <a:off x="267708" y="559634"/>
            <a:ext cx="659457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Challenges:</a:t>
            </a:r>
          </a:p>
        </p:txBody>
      </p:sp>
      <p:sp>
        <p:nvSpPr>
          <p:cNvPr name="TextBox 28" id="28"/>
          <p:cNvSpPr txBox="true"/>
          <p:nvPr/>
        </p:nvSpPr>
        <p:spPr>
          <a:xfrm rot="0">
            <a:off x="-24887" y="4187943"/>
            <a:ext cx="12842727" cy="6951197"/>
          </a:xfrm>
          <a:prstGeom prst="rect">
            <a:avLst/>
          </a:prstGeom>
        </p:spPr>
        <p:txBody>
          <a:bodyPr anchor="t" rtlCol="false" tIns="0" lIns="0" bIns="0" rIns="0">
            <a:spAutoFit/>
          </a:bodyPr>
          <a:lstStyle/>
          <a:p>
            <a:pPr algn="ctr">
              <a:lnSpc>
                <a:spcPts val="4453"/>
              </a:lnSpc>
            </a:pPr>
            <a:r>
              <a:rPr lang="en-US" sz="3180" b="true">
                <a:solidFill>
                  <a:srgbClr val="000000"/>
                </a:solidFill>
                <a:latin typeface="Canva Sans Bold"/>
                <a:ea typeface="Canva Sans Bold"/>
                <a:cs typeface="Canva Sans Bold"/>
                <a:sym typeface="Canva Sans Bold"/>
              </a:rPr>
              <a:t>1. Poor Waste Segregation:</a:t>
            </a:r>
          </a:p>
          <a:p>
            <a:pPr algn="ctr" marL="643563" indent="-321781" lvl="1">
              <a:lnSpc>
                <a:spcPts val="4173"/>
              </a:lnSpc>
              <a:buFont typeface="Arial"/>
              <a:buChar char="•"/>
            </a:pPr>
            <a:r>
              <a:rPr lang="en-US" b="true" sz="2980">
                <a:solidFill>
                  <a:srgbClr val="000000"/>
                </a:solidFill>
                <a:latin typeface="Canva Sans Bold"/>
                <a:ea typeface="Canva Sans Bold"/>
                <a:cs typeface="Canva Sans Bold"/>
                <a:sym typeface="Canva Sans Bold"/>
              </a:rPr>
              <a:t>Most househol</a:t>
            </a:r>
            <a:r>
              <a:rPr lang="en-US" b="true" sz="2980">
                <a:solidFill>
                  <a:srgbClr val="000000"/>
                </a:solidFill>
                <a:latin typeface="Canva Sans Bold"/>
                <a:ea typeface="Canva Sans Bold"/>
                <a:cs typeface="Canva Sans Bold"/>
                <a:sym typeface="Canva Sans Bold"/>
              </a:rPr>
              <a:t>ds mix all waste together → lowers recycling quality.</a:t>
            </a:r>
          </a:p>
          <a:p>
            <a:pPr algn="ctr">
              <a:lnSpc>
                <a:spcPts val="4453"/>
              </a:lnSpc>
            </a:pPr>
            <a:r>
              <a:rPr lang="en-US" b="true" sz="3180">
                <a:solidFill>
                  <a:srgbClr val="000000"/>
                </a:solidFill>
                <a:latin typeface="Canva Sans Bold"/>
                <a:ea typeface="Canva Sans Bold"/>
                <a:cs typeface="Canva Sans Bold"/>
                <a:sym typeface="Canva Sans Bold"/>
              </a:rPr>
              <a:t>2. Limited Collection Infrastructure:</a:t>
            </a:r>
          </a:p>
          <a:p>
            <a:pPr algn="ctr" marL="643563" indent="-321781" lvl="1">
              <a:lnSpc>
                <a:spcPts val="4173"/>
              </a:lnSpc>
              <a:buFont typeface="Arial"/>
              <a:buChar char="•"/>
            </a:pPr>
            <a:r>
              <a:rPr lang="en-US" b="true" sz="2980">
                <a:solidFill>
                  <a:srgbClr val="000000"/>
                </a:solidFill>
                <a:latin typeface="Canva Sans Bold"/>
                <a:ea typeface="Canva Sans Bold"/>
                <a:cs typeface="Canva Sans Bold"/>
                <a:sym typeface="Canva Sans Bold"/>
              </a:rPr>
              <a:t>City corporations lack enough trucks, bins, and manpower.</a:t>
            </a:r>
          </a:p>
          <a:p>
            <a:pPr algn="ctr">
              <a:lnSpc>
                <a:spcPts val="4453"/>
              </a:lnSpc>
            </a:pPr>
            <a:r>
              <a:rPr lang="en-US" b="true" sz="3180">
                <a:solidFill>
                  <a:srgbClr val="000000"/>
                </a:solidFill>
                <a:latin typeface="Canva Sans Bold"/>
                <a:ea typeface="Canva Sans Bold"/>
                <a:cs typeface="Canva Sans Bold"/>
                <a:sym typeface="Canva Sans Bold"/>
              </a:rPr>
              <a:t>3. High Transport &amp; Processing Costs:</a:t>
            </a:r>
          </a:p>
          <a:p>
            <a:pPr algn="ctr" marL="643563" indent="-321781" lvl="1">
              <a:lnSpc>
                <a:spcPts val="4173"/>
              </a:lnSpc>
              <a:buFont typeface="Arial"/>
              <a:buChar char="•"/>
            </a:pPr>
            <a:r>
              <a:rPr lang="en-US" b="true" sz="2980">
                <a:solidFill>
                  <a:srgbClr val="000000"/>
                </a:solidFill>
                <a:latin typeface="Canva Sans Bold"/>
                <a:ea typeface="Canva Sans Bold"/>
                <a:cs typeface="Canva Sans Bold"/>
                <a:sym typeface="Canva Sans Bold"/>
              </a:rPr>
              <a:t>Moving waste to recycling plants is expensive; small startups can’t afford it.</a:t>
            </a:r>
          </a:p>
          <a:p>
            <a:pPr algn="ctr">
              <a:lnSpc>
                <a:spcPts val="4453"/>
              </a:lnSpc>
            </a:pPr>
            <a:r>
              <a:rPr lang="en-US" b="true" sz="3180">
                <a:solidFill>
                  <a:srgbClr val="000000"/>
                </a:solidFill>
                <a:latin typeface="Canva Sans Bold"/>
                <a:ea typeface="Canva Sans Bold"/>
                <a:cs typeface="Canva Sans Bold"/>
                <a:sym typeface="Canva Sans Bold"/>
              </a:rPr>
              <a:t>4. Informal Recycling System:</a:t>
            </a:r>
          </a:p>
          <a:p>
            <a:pPr algn="ctr" marL="643563" indent="-321781" lvl="1">
              <a:lnSpc>
                <a:spcPts val="4173"/>
              </a:lnSpc>
              <a:buFont typeface="Arial"/>
              <a:buChar char="•"/>
            </a:pPr>
            <a:r>
              <a:rPr lang="en-US" b="true" sz="2980">
                <a:solidFill>
                  <a:srgbClr val="000000"/>
                </a:solidFill>
                <a:latin typeface="Canva Sans Bold"/>
                <a:ea typeface="Canva Sans Bold"/>
                <a:cs typeface="Canva Sans Bold"/>
                <a:sym typeface="Canva Sans Bold"/>
              </a:rPr>
              <a:t>Waste pickers work in unsafe conditions with no recognition or fair pay.</a:t>
            </a:r>
          </a:p>
          <a:p>
            <a:pPr algn="ctr">
              <a:lnSpc>
                <a:spcPts val="4173"/>
              </a:lnSpc>
            </a:pPr>
          </a:p>
          <a:p>
            <a:pPr algn="ctr">
              <a:lnSpc>
                <a:spcPts val="417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6BCB"/>
        </a:solidFill>
      </p:bgPr>
    </p:bg>
    <p:spTree>
      <p:nvGrpSpPr>
        <p:cNvPr id="1" name=""/>
        <p:cNvGrpSpPr/>
        <p:nvPr/>
      </p:nvGrpSpPr>
      <p:grpSpPr>
        <a:xfrm>
          <a:off x="0" y="0"/>
          <a:ext cx="0" cy="0"/>
          <a:chOff x="0" y="0"/>
          <a:chExt cx="0" cy="0"/>
        </a:xfrm>
      </p:grpSpPr>
      <p:grpSp>
        <p:nvGrpSpPr>
          <p:cNvPr name="Group 2" id="2"/>
          <p:cNvGrpSpPr/>
          <p:nvPr/>
        </p:nvGrpSpPr>
        <p:grpSpPr>
          <a:xfrm rot="0">
            <a:off x="12961972" y="360398"/>
            <a:ext cx="4675303" cy="46753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38086" y="0"/>
                  </a:moveTo>
                  <a:lnTo>
                    <a:pt x="774714" y="0"/>
                  </a:lnTo>
                  <a:cubicBezTo>
                    <a:pt x="784815" y="0"/>
                    <a:pt x="794502" y="4013"/>
                    <a:pt x="801645" y="11155"/>
                  </a:cubicBezTo>
                  <a:cubicBezTo>
                    <a:pt x="808787" y="18298"/>
                    <a:pt x="812800" y="27985"/>
                    <a:pt x="812800" y="38086"/>
                  </a:cubicBezTo>
                  <a:lnTo>
                    <a:pt x="812800" y="774714"/>
                  </a:lnTo>
                  <a:cubicBezTo>
                    <a:pt x="812800" y="784815"/>
                    <a:pt x="808787" y="794502"/>
                    <a:pt x="801645" y="801645"/>
                  </a:cubicBezTo>
                  <a:cubicBezTo>
                    <a:pt x="794502" y="808787"/>
                    <a:pt x="784815" y="812800"/>
                    <a:pt x="774714" y="812800"/>
                  </a:cubicBezTo>
                  <a:lnTo>
                    <a:pt x="38086" y="812800"/>
                  </a:lnTo>
                  <a:cubicBezTo>
                    <a:pt x="27985" y="812800"/>
                    <a:pt x="18298" y="808787"/>
                    <a:pt x="11155" y="801645"/>
                  </a:cubicBezTo>
                  <a:cubicBezTo>
                    <a:pt x="4013" y="794502"/>
                    <a:pt x="0" y="784815"/>
                    <a:pt x="0" y="774714"/>
                  </a:cubicBezTo>
                  <a:lnTo>
                    <a:pt x="0" y="38086"/>
                  </a:lnTo>
                  <a:cubicBezTo>
                    <a:pt x="0" y="27985"/>
                    <a:pt x="4013" y="18298"/>
                    <a:pt x="11155" y="11155"/>
                  </a:cubicBezTo>
                  <a:cubicBezTo>
                    <a:pt x="18298" y="4013"/>
                    <a:pt x="27985" y="0"/>
                    <a:pt x="38086" y="0"/>
                  </a:cubicBezTo>
                  <a:close/>
                </a:path>
              </a:pathLst>
            </a:custGeom>
            <a:blipFill>
              <a:blip r:embed="rId2"/>
              <a:stretch>
                <a:fillRect l="-24999" t="0" r="-25000" b="0"/>
              </a:stretch>
            </a:blipFill>
          </p:spPr>
        </p:sp>
      </p:grpSp>
      <p:grpSp>
        <p:nvGrpSpPr>
          <p:cNvPr name="Group 4" id="4"/>
          <p:cNvGrpSpPr/>
          <p:nvPr/>
        </p:nvGrpSpPr>
        <p:grpSpPr>
          <a:xfrm rot="0">
            <a:off x="12961972" y="5143500"/>
            <a:ext cx="4835542" cy="483554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36824" y="0"/>
                  </a:moveTo>
                  <a:lnTo>
                    <a:pt x="775976" y="0"/>
                  </a:lnTo>
                  <a:cubicBezTo>
                    <a:pt x="785742" y="0"/>
                    <a:pt x="795109" y="3880"/>
                    <a:pt x="802015" y="10786"/>
                  </a:cubicBezTo>
                  <a:cubicBezTo>
                    <a:pt x="808920" y="17691"/>
                    <a:pt x="812800" y="27058"/>
                    <a:pt x="812800" y="36824"/>
                  </a:cubicBezTo>
                  <a:lnTo>
                    <a:pt x="812800" y="775976"/>
                  </a:lnTo>
                  <a:cubicBezTo>
                    <a:pt x="812800" y="785742"/>
                    <a:pt x="808920" y="795109"/>
                    <a:pt x="802015" y="802015"/>
                  </a:cubicBezTo>
                  <a:cubicBezTo>
                    <a:pt x="795109" y="808920"/>
                    <a:pt x="785742" y="812800"/>
                    <a:pt x="775976" y="812800"/>
                  </a:cubicBezTo>
                  <a:lnTo>
                    <a:pt x="36824" y="812800"/>
                  </a:lnTo>
                  <a:cubicBezTo>
                    <a:pt x="27058" y="812800"/>
                    <a:pt x="17691" y="808920"/>
                    <a:pt x="10786" y="802015"/>
                  </a:cubicBezTo>
                  <a:cubicBezTo>
                    <a:pt x="3880" y="795109"/>
                    <a:pt x="0" y="785742"/>
                    <a:pt x="0" y="775976"/>
                  </a:cubicBezTo>
                  <a:lnTo>
                    <a:pt x="0" y="36824"/>
                  </a:lnTo>
                  <a:cubicBezTo>
                    <a:pt x="0" y="27058"/>
                    <a:pt x="3880" y="17691"/>
                    <a:pt x="10786" y="10786"/>
                  </a:cubicBezTo>
                  <a:cubicBezTo>
                    <a:pt x="17691" y="3880"/>
                    <a:pt x="27058" y="0"/>
                    <a:pt x="36824" y="0"/>
                  </a:cubicBezTo>
                  <a:close/>
                </a:path>
              </a:pathLst>
            </a:custGeom>
            <a:blipFill>
              <a:blip r:embed="rId3"/>
              <a:stretch>
                <a:fillRect l="-27903" t="0" r="-27903" b="0"/>
              </a:stretch>
            </a:blipFill>
          </p:spPr>
        </p:sp>
      </p:grpSp>
      <p:sp>
        <p:nvSpPr>
          <p:cNvPr name="TextBox 6" id="6"/>
          <p:cNvSpPr txBox="true"/>
          <p:nvPr/>
        </p:nvSpPr>
        <p:spPr>
          <a:xfrm rot="0">
            <a:off x="0" y="-59135"/>
            <a:ext cx="11578656" cy="2757185"/>
          </a:xfrm>
          <a:prstGeom prst="rect">
            <a:avLst/>
          </a:prstGeom>
        </p:spPr>
        <p:txBody>
          <a:bodyPr anchor="t" rtlCol="false" tIns="0" lIns="0" bIns="0" rIns="0">
            <a:spAutoFit/>
          </a:bodyPr>
          <a:lstStyle/>
          <a:p>
            <a:pPr algn="ctr">
              <a:lnSpc>
                <a:spcPts val="20229"/>
              </a:lnSpc>
              <a:spcBef>
                <a:spcPct val="0"/>
              </a:spcBef>
            </a:pPr>
            <a:r>
              <a:rPr lang="en-US" b="true" sz="14449" spc="-866">
                <a:solidFill>
                  <a:srgbClr val="AADCFF"/>
                </a:solidFill>
                <a:latin typeface="Times New Roman MT Condensed Bold"/>
                <a:ea typeface="Times New Roman MT Condensed Bold"/>
                <a:cs typeface="Times New Roman MT Condensed Bold"/>
                <a:sym typeface="Times New Roman MT Condensed Bold"/>
              </a:rPr>
              <a:t>Challenges : </a:t>
            </a:r>
          </a:p>
        </p:txBody>
      </p:sp>
      <p:sp>
        <p:nvSpPr>
          <p:cNvPr name="TextBox 7" id="7"/>
          <p:cNvSpPr txBox="true"/>
          <p:nvPr/>
        </p:nvSpPr>
        <p:spPr>
          <a:xfrm rot="0">
            <a:off x="0" y="2631375"/>
            <a:ext cx="12764774" cy="8158242"/>
          </a:xfrm>
          <a:prstGeom prst="rect">
            <a:avLst/>
          </a:prstGeom>
        </p:spPr>
        <p:txBody>
          <a:bodyPr anchor="t" rtlCol="false" tIns="0" lIns="0" bIns="0" rIns="0">
            <a:spAutoFit/>
          </a:bodyPr>
          <a:lstStyle/>
          <a:p>
            <a:pPr algn="ctr">
              <a:lnSpc>
                <a:spcPts val="5053"/>
              </a:lnSpc>
            </a:pPr>
            <a:r>
              <a:rPr lang="en-US" sz="3609" b="true">
                <a:solidFill>
                  <a:srgbClr val="000000"/>
                </a:solidFill>
                <a:latin typeface="Canva Sans Bold"/>
                <a:ea typeface="Canva Sans Bold"/>
                <a:cs typeface="Canva Sans Bold"/>
                <a:sym typeface="Canva Sans Bold"/>
              </a:rPr>
              <a:t>5. Low Public </a:t>
            </a:r>
            <a:r>
              <a:rPr lang="en-US" b="true" sz="3609">
                <a:solidFill>
                  <a:srgbClr val="000000"/>
                </a:solidFill>
                <a:latin typeface="Canva Sans Bold"/>
                <a:ea typeface="Canva Sans Bold"/>
                <a:cs typeface="Canva Sans Bold"/>
                <a:sym typeface="Canva Sans Bold"/>
              </a:rPr>
              <a:t>Awareness:</a:t>
            </a:r>
          </a:p>
          <a:p>
            <a:pPr algn="ctr" marL="757671" indent="-378836" lvl="1">
              <a:lnSpc>
                <a:spcPts val="4913"/>
              </a:lnSpc>
              <a:buFont typeface="Arial"/>
              <a:buChar char="•"/>
            </a:pPr>
            <a:r>
              <a:rPr lang="en-US" b="true" sz="3509">
                <a:solidFill>
                  <a:srgbClr val="000000"/>
                </a:solidFill>
                <a:latin typeface="Canva Sans Bold"/>
                <a:ea typeface="Canva Sans Bold"/>
                <a:cs typeface="Canva Sans Bold"/>
                <a:sym typeface="Canva Sans Bold"/>
              </a:rPr>
              <a:t>People don’t know the value of recycling or how to separate plastics.</a:t>
            </a:r>
          </a:p>
          <a:p>
            <a:pPr algn="ctr">
              <a:lnSpc>
                <a:spcPts val="5193"/>
              </a:lnSpc>
            </a:pPr>
            <a:r>
              <a:rPr lang="en-US" b="true" sz="3709">
                <a:solidFill>
                  <a:srgbClr val="000000"/>
                </a:solidFill>
                <a:latin typeface="Canva Sans Bold"/>
                <a:ea typeface="Canva Sans Bold"/>
                <a:cs typeface="Canva Sans Bold"/>
                <a:sym typeface="Canva Sans Bold"/>
              </a:rPr>
              <a:t>6. Lack of Policy Support &amp; Incentives:</a:t>
            </a:r>
          </a:p>
          <a:p>
            <a:pPr algn="ctr" marL="757671" indent="-378836" lvl="1">
              <a:lnSpc>
                <a:spcPts val="4913"/>
              </a:lnSpc>
              <a:buFont typeface="Arial"/>
              <a:buChar char="•"/>
            </a:pPr>
            <a:r>
              <a:rPr lang="en-US" b="true" sz="3509">
                <a:solidFill>
                  <a:srgbClr val="000000"/>
                </a:solidFill>
                <a:latin typeface="Canva Sans Bold"/>
                <a:ea typeface="Canva Sans Bold"/>
                <a:cs typeface="Canva Sans Bold"/>
                <a:sym typeface="Canva Sans Bold"/>
              </a:rPr>
              <a:t>Few government incentives for green businesses or waste segregation.</a:t>
            </a:r>
          </a:p>
          <a:p>
            <a:pPr algn="ctr">
              <a:lnSpc>
                <a:spcPts val="5193"/>
              </a:lnSpc>
            </a:pPr>
            <a:r>
              <a:rPr lang="en-US" b="true" sz="3709">
                <a:solidFill>
                  <a:srgbClr val="000000"/>
                </a:solidFill>
                <a:latin typeface="Canva Sans Bold"/>
                <a:ea typeface="Canva Sans Bold"/>
                <a:cs typeface="Canva Sans Bold"/>
                <a:sym typeface="Canva Sans Bold"/>
              </a:rPr>
              <a:t>7. Poor Market for Recycled Products:</a:t>
            </a:r>
          </a:p>
          <a:p>
            <a:pPr algn="ctr" marL="757671" indent="-378836" lvl="1">
              <a:lnSpc>
                <a:spcPts val="4913"/>
              </a:lnSpc>
              <a:buFont typeface="Arial"/>
              <a:buChar char="•"/>
            </a:pPr>
            <a:r>
              <a:rPr lang="en-US" b="true" sz="3509">
                <a:solidFill>
                  <a:srgbClr val="000000"/>
                </a:solidFill>
                <a:latin typeface="Canva Sans Bold"/>
                <a:ea typeface="Canva Sans Bold"/>
                <a:cs typeface="Canva Sans Bold"/>
                <a:sym typeface="Canva Sans Bold"/>
              </a:rPr>
              <a:t>Recycled materials often seen as “low quality,” reducing buyer interest.</a:t>
            </a:r>
          </a:p>
          <a:p>
            <a:pPr algn="ctr">
              <a:lnSpc>
                <a:spcPts val="5193"/>
              </a:lnSpc>
            </a:pPr>
            <a:r>
              <a:rPr lang="en-US" b="true" sz="3709">
                <a:solidFill>
                  <a:srgbClr val="000000"/>
                </a:solidFill>
                <a:latin typeface="Canva Sans Bold"/>
                <a:ea typeface="Canva Sans Bold"/>
                <a:cs typeface="Canva Sans Bold"/>
                <a:sym typeface="Canva Sans Bold"/>
              </a:rPr>
              <a:t>8. Financial &amp; Technical Barriers:</a:t>
            </a:r>
          </a:p>
          <a:p>
            <a:pPr algn="ctr" marL="757671" indent="-378836" lvl="1">
              <a:lnSpc>
                <a:spcPts val="4913"/>
              </a:lnSpc>
              <a:buFont typeface="Arial"/>
              <a:buChar char="•"/>
            </a:pPr>
            <a:r>
              <a:rPr lang="en-US" b="true" sz="3509">
                <a:solidFill>
                  <a:srgbClr val="000000"/>
                </a:solidFill>
                <a:latin typeface="Canva Sans Bold"/>
                <a:ea typeface="Canva Sans Bold"/>
                <a:cs typeface="Canva Sans Bold"/>
                <a:sym typeface="Canva Sans Bold"/>
              </a:rPr>
              <a:t>Limited funding, modern equipment, and innovation in recycling sector.</a:t>
            </a:r>
          </a:p>
          <a:p>
            <a:pPr algn="ctr">
              <a:lnSpc>
                <a:spcPts val="491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6BCB"/>
        </a:solidFill>
      </p:bgPr>
    </p:bg>
    <p:spTree>
      <p:nvGrpSpPr>
        <p:cNvPr id="1" name=""/>
        <p:cNvGrpSpPr/>
        <p:nvPr/>
      </p:nvGrpSpPr>
      <p:grpSpPr>
        <a:xfrm>
          <a:off x="0" y="0"/>
          <a:ext cx="0" cy="0"/>
          <a:chOff x="0" y="0"/>
          <a:chExt cx="0" cy="0"/>
        </a:xfrm>
      </p:grpSpPr>
      <p:sp>
        <p:nvSpPr>
          <p:cNvPr name="TextBox 2" id="2"/>
          <p:cNvSpPr txBox="true"/>
          <p:nvPr/>
        </p:nvSpPr>
        <p:spPr>
          <a:xfrm rot="0">
            <a:off x="5000725" y="960648"/>
            <a:ext cx="9688314" cy="3038475"/>
          </a:xfrm>
          <a:prstGeom prst="rect">
            <a:avLst/>
          </a:prstGeom>
        </p:spPr>
        <p:txBody>
          <a:bodyPr anchor="t" rtlCol="false" tIns="0" lIns="0" bIns="0" rIns="0">
            <a:spAutoFit/>
          </a:bodyPr>
          <a:lstStyle/>
          <a:p>
            <a:pPr algn="l">
              <a:lnSpc>
                <a:spcPts val="11999"/>
              </a:lnSpc>
            </a:pPr>
            <a:r>
              <a:rPr lang="en-US" sz="9999">
                <a:solidFill>
                  <a:srgbClr val="4388E0"/>
                </a:solidFill>
                <a:latin typeface="Rubik Spray Paint"/>
                <a:ea typeface="Rubik Spray Paint"/>
                <a:cs typeface="Rubik Spray Paint"/>
                <a:sym typeface="Rubik Spray Paint"/>
              </a:rPr>
              <a:t>LIST OF CONTENTS</a:t>
            </a:r>
          </a:p>
        </p:txBody>
      </p:sp>
      <p:sp>
        <p:nvSpPr>
          <p:cNvPr name="TextBox 3" id="3"/>
          <p:cNvSpPr txBox="true"/>
          <p:nvPr/>
        </p:nvSpPr>
        <p:spPr>
          <a:xfrm rot="0">
            <a:off x="5001588" y="808248"/>
            <a:ext cx="9381787" cy="3038475"/>
          </a:xfrm>
          <a:prstGeom prst="rect">
            <a:avLst/>
          </a:prstGeom>
        </p:spPr>
        <p:txBody>
          <a:bodyPr anchor="t" rtlCol="false" tIns="0" lIns="0" bIns="0" rIns="0">
            <a:spAutoFit/>
          </a:bodyPr>
          <a:lstStyle/>
          <a:p>
            <a:pPr algn="l">
              <a:lnSpc>
                <a:spcPts val="11999"/>
              </a:lnSpc>
            </a:pPr>
            <a:r>
              <a:rPr lang="en-US" sz="9999">
                <a:solidFill>
                  <a:srgbClr val="FFFFFF"/>
                </a:solidFill>
                <a:latin typeface="Rubik Spray Paint"/>
                <a:ea typeface="Rubik Spray Paint"/>
                <a:cs typeface="Rubik Spray Paint"/>
                <a:sym typeface="Rubik Spray Paint"/>
              </a:rPr>
              <a:t>LIST OF CONTENTS</a:t>
            </a:r>
          </a:p>
        </p:txBody>
      </p:sp>
      <p:grpSp>
        <p:nvGrpSpPr>
          <p:cNvPr name="Group 4" id="4"/>
          <p:cNvGrpSpPr/>
          <p:nvPr/>
        </p:nvGrpSpPr>
        <p:grpSpPr>
          <a:xfrm rot="0">
            <a:off x="5000725" y="4389619"/>
            <a:ext cx="9688314" cy="5079608"/>
            <a:chOff x="0" y="0"/>
            <a:chExt cx="2551655" cy="1337839"/>
          </a:xfrm>
        </p:grpSpPr>
        <p:sp>
          <p:nvSpPr>
            <p:cNvPr name="Freeform 5" id="5"/>
            <p:cNvSpPr/>
            <p:nvPr/>
          </p:nvSpPr>
          <p:spPr>
            <a:xfrm flipH="false" flipV="false" rot="0">
              <a:off x="0" y="0"/>
              <a:ext cx="2551655" cy="1337839"/>
            </a:xfrm>
            <a:custGeom>
              <a:avLst/>
              <a:gdLst/>
              <a:ahLst/>
              <a:cxnLst/>
              <a:rect r="r" b="b" t="t" l="l"/>
              <a:pathLst>
                <a:path h="1337839" w="2551655">
                  <a:moveTo>
                    <a:pt x="38357" y="0"/>
                  </a:moveTo>
                  <a:lnTo>
                    <a:pt x="2513298" y="0"/>
                  </a:lnTo>
                  <a:cubicBezTo>
                    <a:pt x="2534482" y="0"/>
                    <a:pt x="2551655" y="17173"/>
                    <a:pt x="2551655" y="38357"/>
                  </a:cubicBezTo>
                  <a:lnTo>
                    <a:pt x="2551655" y="1299482"/>
                  </a:lnTo>
                  <a:cubicBezTo>
                    <a:pt x="2551655" y="1309655"/>
                    <a:pt x="2547613" y="1319412"/>
                    <a:pt x="2540420" y="1326605"/>
                  </a:cubicBezTo>
                  <a:cubicBezTo>
                    <a:pt x="2533227" y="1333798"/>
                    <a:pt x="2523471" y="1337839"/>
                    <a:pt x="2513298" y="1337839"/>
                  </a:cubicBezTo>
                  <a:lnTo>
                    <a:pt x="38357" y="1337839"/>
                  </a:lnTo>
                  <a:cubicBezTo>
                    <a:pt x="28184" y="1337839"/>
                    <a:pt x="18428" y="1333798"/>
                    <a:pt x="11234" y="1326605"/>
                  </a:cubicBezTo>
                  <a:cubicBezTo>
                    <a:pt x="4041" y="1319412"/>
                    <a:pt x="0" y="1309655"/>
                    <a:pt x="0" y="1299482"/>
                  </a:cubicBezTo>
                  <a:lnTo>
                    <a:pt x="0" y="38357"/>
                  </a:lnTo>
                  <a:cubicBezTo>
                    <a:pt x="0" y="28184"/>
                    <a:pt x="4041" y="18428"/>
                    <a:pt x="11234" y="11234"/>
                  </a:cubicBezTo>
                  <a:cubicBezTo>
                    <a:pt x="18428" y="4041"/>
                    <a:pt x="28184" y="0"/>
                    <a:pt x="38357"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38100"/>
              <a:ext cx="2551655" cy="1375939"/>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66863" y="587319"/>
            <a:ext cx="6830783" cy="10185456"/>
          </a:xfrm>
          <a:custGeom>
            <a:avLst/>
            <a:gdLst/>
            <a:ahLst/>
            <a:cxnLst/>
            <a:rect r="r" b="b" t="t" l="l"/>
            <a:pathLst>
              <a:path h="10185456" w="6830783">
                <a:moveTo>
                  <a:pt x="0" y="0"/>
                </a:moveTo>
                <a:lnTo>
                  <a:pt x="6830783" y="0"/>
                </a:lnTo>
                <a:lnTo>
                  <a:pt x="6830783" y="10185456"/>
                </a:lnTo>
                <a:lnTo>
                  <a:pt x="0" y="10185456"/>
                </a:lnTo>
                <a:lnTo>
                  <a:pt x="0" y="0"/>
                </a:lnTo>
                <a:close/>
              </a:path>
            </a:pathLst>
          </a:custGeom>
          <a:blipFill>
            <a:blip r:embed="rId2"/>
            <a:stretch>
              <a:fillRect l="0" t="0" r="0" b="0"/>
            </a:stretch>
          </a:blipFill>
        </p:spPr>
      </p:sp>
      <p:sp>
        <p:nvSpPr>
          <p:cNvPr name="TextBox 8" id="8"/>
          <p:cNvSpPr txBox="true"/>
          <p:nvPr/>
        </p:nvSpPr>
        <p:spPr>
          <a:xfrm rot="0">
            <a:off x="5596022" y="4773478"/>
            <a:ext cx="6949099" cy="514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Introduction</a:t>
            </a:r>
          </a:p>
        </p:txBody>
      </p:sp>
      <p:sp>
        <p:nvSpPr>
          <p:cNvPr name="TextBox 9" id="9"/>
          <p:cNvSpPr txBox="true"/>
          <p:nvPr/>
        </p:nvSpPr>
        <p:spPr>
          <a:xfrm rot="0">
            <a:off x="5596022" y="5521556"/>
            <a:ext cx="8497719" cy="514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The Importance of Marine Conservation</a:t>
            </a:r>
          </a:p>
        </p:txBody>
      </p:sp>
      <p:sp>
        <p:nvSpPr>
          <p:cNvPr name="Freeform 10" id="10"/>
          <p:cNvSpPr/>
          <p:nvPr/>
        </p:nvSpPr>
        <p:spPr>
          <a:xfrm flipH="false" flipV="false" rot="0">
            <a:off x="11467939" y="545812"/>
            <a:ext cx="7730304" cy="5780972"/>
          </a:xfrm>
          <a:custGeom>
            <a:avLst/>
            <a:gdLst/>
            <a:ahLst/>
            <a:cxnLst/>
            <a:rect r="r" b="b" t="t" l="l"/>
            <a:pathLst>
              <a:path h="5780972" w="7730304">
                <a:moveTo>
                  <a:pt x="0" y="0"/>
                </a:moveTo>
                <a:lnTo>
                  <a:pt x="7730304" y="0"/>
                </a:lnTo>
                <a:lnTo>
                  <a:pt x="7730304" y="5780972"/>
                </a:lnTo>
                <a:lnTo>
                  <a:pt x="0" y="5780972"/>
                </a:lnTo>
                <a:lnTo>
                  <a:pt x="0" y="0"/>
                </a:lnTo>
                <a:close/>
              </a:path>
            </a:pathLst>
          </a:custGeom>
          <a:blipFill>
            <a:blip r:embed="rId3"/>
            <a:stretch>
              <a:fillRect l="0" t="0" r="0" b="0"/>
            </a:stretch>
          </a:blipFill>
        </p:spPr>
      </p:sp>
      <p:sp>
        <p:nvSpPr>
          <p:cNvPr name="Freeform 11" id="11"/>
          <p:cNvSpPr/>
          <p:nvPr/>
        </p:nvSpPr>
        <p:spPr>
          <a:xfrm flipH="true" flipV="false" rot="0">
            <a:off x="13602306" y="-1025435"/>
            <a:ext cx="5024144" cy="5856063"/>
          </a:xfrm>
          <a:custGeom>
            <a:avLst/>
            <a:gdLst/>
            <a:ahLst/>
            <a:cxnLst/>
            <a:rect r="r" b="b" t="t" l="l"/>
            <a:pathLst>
              <a:path h="5856063" w="5024144">
                <a:moveTo>
                  <a:pt x="5024144" y="0"/>
                </a:moveTo>
                <a:lnTo>
                  <a:pt x="0" y="0"/>
                </a:lnTo>
                <a:lnTo>
                  <a:pt x="0" y="5856063"/>
                </a:lnTo>
                <a:lnTo>
                  <a:pt x="5024144" y="5856063"/>
                </a:lnTo>
                <a:lnTo>
                  <a:pt x="5024144" y="0"/>
                </a:lnTo>
                <a:close/>
              </a:path>
            </a:pathLst>
          </a:custGeom>
          <a:blipFill>
            <a:blip r:embed="rId4"/>
            <a:stretch>
              <a:fillRect l="0" t="0" r="0" b="0"/>
            </a:stretch>
          </a:blipFill>
        </p:spPr>
      </p:sp>
      <p:sp>
        <p:nvSpPr>
          <p:cNvPr name="Freeform 12" id="12"/>
          <p:cNvSpPr/>
          <p:nvPr/>
        </p:nvSpPr>
        <p:spPr>
          <a:xfrm flipH="false" flipV="false" rot="0">
            <a:off x="13457780" y="7079259"/>
            <a:ext cx="7795990" cy="3523788"/>
          </a:xfrm>
          <a:custGeom>
            <a:avLst/>
            <a:gdLst/>
            <a:ahLst/>
            <a:cxnLst/>
            <a:rect r="r" b="b" t="t" l="l"/>
            <a:pathLst>
              <a:path h="3523788" w="7795990">
                <a:moveTo>
                  <a:pt x="0" y="0"/>
                </a:moveTo>
                <a:lnTo>
                  <a:pt x="7795990" y="0"/>
                </a:lnTo>
                <a:lnTo>
                  <a:pt x="7795990" y="3523788"/>
                </a:lnTo>
                <a:lnTo>
                  <a:pt x="0" y="3523788"/>
                </a:lnTo>
                <a:lnTo>
                  <a:pt x="0" y="0"/>
                </a:lnTo>
                <a:close/>
              </a:path>
            </a:pathLst>
          </a:custGeom>
          <a:blipFill>
            <a:blip r:embed="rId5"/>
            <a:stretch>
              <a:fillRect l="0" t="0" r="0" b="0"/>
            </a:stretch>
          </a:blipFill>
        </p:spPr>
      </p:sp>
      <p:sp>
        <p:nvSpPr>
          <p:cNvPr name="TextBox 13" id="13"/>
          <p:cNvSpPr txBox="true"/>
          <p:nvPr/>
        </p:nvSpPr>
        <p:spPr>
          <a:xfrm rot="0">
            <a:off x="5596022" y="6269634"/>
            <a:ext cx="6949099" cy="514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Plastic Pollution</a:t>
            </a:r>
          </a:p>
        </p:txBody>
      </p:sp>
      <p:sp>
        <p:nvSpPr>
          <p:cNvPr name="TextBox 14" id="14"/>
          <p:cNvSpPr txBox="true"/>
          <p:nvPr/>
        </p:nvSpPr>
        <p:spPr>
          <a:xfrm rot="0">
            <a:off x="5596022" y="7017712"/>
            <a:ext cx="6949099" cy="514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Marine Conservation Efforts</a:t>
            </a:r>
          </a:p>
        </p:txBody>
      </p:sp>
      <p:sp>
        <p:nvSpPr>
          <p:cNvPr name="TextBox 15" id="15"/>
          <p:cNvSpPr txBox="true"/>
          <p:nvPr/>
        </p:nvSpPr>
        <p:spPr>
          <a:xfrm rot="0">
            <a:off x="5596022" y="7765790"/>
            <a:ext cx="6949099" cy="514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Our Role in Marine Conservation</a:t>
            </a:r>
          </a:p>
        </p:txBody>
      </p:sp>
      <p:sp>
        <p:nvSpPr>
          <p:cNvPr name="TextBox 16" id="16"/>
          <p:cNvSpPr txBox="true"/>
          <p:nvPr/>
        </p:nvSpPr>
        <p:spPr>
          <a:xfrm rot="0">
            <a:off x="5596022" y="8513868"/>
            <a:ext cx="6949099" cy="514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Canva Sans"/>
                <a:ea typeface="Canva Sans"/>
                <a:cs typeface="Canva Sans"/>
                <a:sym typeface="Canva Sans"/>
              </a:rPr>
              <a:t>Conclusion</a:t>
            </a:r>
          </a:p>
        </p:txBody>
      </p:sp>
      <p:sp>
        <p:nvSpPr>
          <p:cNvPr name="Freeform 17" id="17"/>
          <p:cNvSpPr/>
          <p:nvPr/>
        </p:nvSpPr>
        <p:spPr>
          <a:xfrm flipH="true" flipV="false" rot="0">
            <a:off x="3527320" y="3523234"/>
            <a:ext cx="864560" cy="866384"/>
          </a:xfrm>
          <a:custGeom>
            <a:avLst/>
            <a:gdLst/>
            <a:ahLst/>
            <a:cxnLst/>
            <a:rect r="r" b="b" t="t" l="l"/>
            <a:pathLst>
              <a:path h="866384" w="864560">
                <a:moveTo>
                  <a:pt x="864561" y="0"/>
                </a:moveTo>
                <a:lnTo>
                  <a:pt x="0" y="0"/>
                </a:lnTo>
                <a:lnTo>
                  <a:pt x="0" y="866385"/>
                </a:lnTo>
                <a:lnTo>
                  <a:pt x="864561" y="866385"/>
                </a:lnTo>
                <a:lnTo>
                  <a:pt x="864561" y="0"/>
                </a:lnTo>
                <a:close/>
              </a:path>
            </a:pathLst>
          </a:custGeom>
          <a:blipFill>
            <a:blip r:embed="rId6"/>
            <a:stretch>
              <a:fillRect l="0" t="0" r="0" b="0"/>
            </a:stretch>
          </a:blipFill>
        </p:spPr>
      </p:sp>
      <p:sp>
        <p:nvSpPr>
          <p:cNvPr name="Freeform 18" id="18"/>
          <p:cNvSpPr/>
          <p:nvPr/>
        </p:nvSpPr>
        <p:spPr>
          <a:xfrm flipH="true" flipV="false" rot="0">
            <a:off x="2830456" y="3007402"/>
            <a:ext cx="514747" cy="515833"/>
          </a:xfrm>
          <a:custGeom>
            <a:avLst/>
            <a:gdLst/>
            <a:ahLst/>
            <a:cxnLst/>
            <a:rect r="r" b="b" t="t" l="l"/>
            <a:pathLst>
              <a:path h="515833" w="514747">
                <a:moveTo>
                  <a:pt x="514747" y="0"/>
                </a:moveTo>
                <a:lnTo>
                  <a:pt x="0" y="0"/>
                </a:lnTo>
                <a:lnTo>
                  <a:pt x="0" y="515832"/>
                </a:lnTo>
                <a:lnTo>
                  <a:pt x="514747" y="515832"/>
                </a:lnTo>
                <a:lnTo>
                  <a:pt x="514747" y="0"/>
                </a:lnTo>
                <a:close/>
              </a:path>
            </a:pathLst>
          </a:custGeom>
          <a:blipFill>
            <a:blip r:embed="rId6"/>
            <a:stretch>
              <a:fillRect l="0" t="0" r="0" b="0"/>
            </a:stretch>
          </a:blipFill>
        </p:spPr>
      </p:sp>
      <p:sp>
        <p:nvSpPr>
          <p:cNvPr name="Freeform 19" id="19"/>
          <p:cNvSpPr/>
          <p:nvPr/>
        </p:nvSpPr>
        <p:spPr>
          <a:xfrm flipH="true" flipV="false" rot="0">
            <a:off x="3610605" y="2778395"/>
            <a:ext cx="371084" cy="371867"/>
          </a:xfrm>
          <a:custGeom>
            <a:avLst/>
            <a:gdLst/>
            <a:ahLst/>
            <a:cxnLst/>
            <a:rect r="r" b="b" t="t" l="l"/>
            <a:pathLst>
              <a:path h="371867" w="371084">
                <a:moveTo>
                  <a:pt x="371083" y="0"/>
                </a:moveTo>
                <a:lnTo>
                  <a:pt x="0" y="0"/>
                </a:lnTo>
                <a:lnTo>
                  <a:pt x="0" y="371867"/>
                </a:lnTo>
                <a:lnTo>
                  <a:pt x="371083" y="371867"/>
                </a:lnTo>
                <a:lnTo>
                  <a:pt x="371083" y="0"/>
                </a:lnTo>
                <a:close/>
              </a:path>
            </a:pathLst>
          </a:custGeom>
          <a:blipFill>
            <a:blip r:embed="rId6"/>
            <a:stretch>
              <a:fillRect l="0" t="0" r="0" b="0"/>
            </a:stretch>
          </a:blipFill>
        </p:spPr>
      </p:sp>
      <p:sp>
        <p:nvSpPr>
          <p:cNvPr name="Freeform 20" id="20"/>
          <p:cNvSpPr/>
          <p:nvPr/>
        </p:nvSpPr>
        <p:spPr>
          <a:xfrm flipH="false" flipV="false" rot="0">
            <a:off x="14383376" y="5804067"/>
            <a:ext cx="864560" cy="866384"/>
          </a:xfrm>
          <a:custGeom>
            <a:avLst/>
            <a:gdLst/>
            <a:ahLst/>
            <a:cxnLst/>
            <a:rect r="r" b="b" t="t" l="l"/>
            <a:pathLst>
              <a:path h="866384" w="864560">
                <a:moveTo>
                  <a:pt x="0" y="0"/>
                </a:moveTo>
                <a:lnTo>
                  <a:pt x="864560" y="0"/>
                </a:lnTo>
                <a:lnTo>
                  <a:pt x="864560" y="866385"/>
                </a:lnTo>
                <a:lnTo>
                  <a:pt x="0" y="866385"/>
                </a:lnTo>
                <a:lnTo>
                  <a:pt x="0" y="0"/>
                </a:lnTo>
                <a:close/>
              </a:path>
            </a:pathLst>
          </a:custGeom>
          <a:blipFill>
            <a:blip r:embed="rId6"/>
            <a:stretch>
              <a:fillRect l="0" t="0" r="0" b="0"/>
            </a:stretch>
          </a:blipFill>
        </p:spPr>
      </p:sp>
      <p:sp>
        <p:nvSpPr>
          <p:cNvPr name="Freeform 21" id="21"/>
          <p:cNvSpPr/>
          <p:nvPr/>
        </p:nvSpPr>
        <p:spPr>
          <a:xfrm flipH="false" flipV="false" rot="0">
            <a:off x="15430053" y="5288234"/>
            <a:ext cx="514747" cy="515833"/>
          </a:xfrm>
          <a:custGeom>
            <a:avLst/>
            <a:gdLst/>
            <a:ahLst/>
            <a:cxnLst/>
            <a:rect r="r" b="b" t="t" l="l"/>
            <a:pathLst>
              <a:path h="515833" w="514747">
                <a:moveTo>
                  <a:pt x="0" y="0"/>
                </a:moveTo>
                <a:lnTo>
                  <a:pt x="514747" y="0"/>
                </a:lnTo>
                <a:lnTo>
                  <a:pt x="514747" y="515833"/>
                </a:lnTo>
                <a:lnTo>
                  <a:pt x="0" y="515833"/>
                </a:lnTo>
                <a:lnTo>
                  <a:pt x="0" y="0"/>
                </a:lnTo>
                <a:close/>
              </a:path>
            </a:pathLst>
          </a:custGeom>
          <a:blipFill>
            <a:blip r:embed="rId6"/>
            <a:stretch>
              <a:fillRect l="0" t="0" r="0" b="0"/>
            </a:stretch>
          </a:blipFill>
        </p:spPr>
      </p:sp>
      <p:sp>
        <p:nvSpPr>
          <p:cNvPr name="Freeform 22" id="22"/>
          <p:cNvSpPr/>
          <p:nvPr/>
        </p:nvSpPr>
        <p:spPr>
          <a:xfrm flipH="false" flipV="false" rot="0">
            <a:off x="14793568" y="5059228"/>
            <a:ext cx="371084" cy="371867"/>
          </a:xfrm>
          <a:custGeom>
            <a:avLst/>
            <a:gdLst/>
            <a:ahLst/>
            <a:cxnLst/>
            <a:rect r="r" b="b" t="t" l="l"/>
            <a:pathLst>
              <a:path h="371867" w="371084">
                <a:moveTo>
                  <a:pt x="0" y="0"/>
                </a:moveTo>
                <a:lnTo>
                  <a:pt x="371083" y="0"/>
                </a:lnTo>
                <a:lnTo>
                  <a:pt x="371083" y="371867"/>
                </a:lnTo>
                <a:lnTo>
                  <a:pt x="0" y="371867"/>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TextBox 3" id="3"/>
          <p:cNvSpPr txBox="true"/>
          <p:nvPr/>
        </p:nvSpPr>
        <p:spPr>
          <a:xfrm rot="0">
            <a:off x="1028700" y="1000125"/>
            <a:ext cx="2379891" cy="240649"/>
          </a:xfrm>
          <a:prstGeom prst="rect">
            <a:avLst/>
          </a:prstGeom>
        </p:spPr>
        <p:txBody>
          <a:bodyPr anchor="t" rtlCol="false" tIns="0" lIns="0" bIns="0" rIns="0">
            <a:spAutoFit/>
          </a:bodyPr>
          <a:lstStyle/>
          <a:p>
            <a:pPr algn="l">
              <a:lnSpc>
                <a:spcPts val="1959"/>
              </a:lnSpc>
              <a:spcBef>
                <a:spcPct val="0"/>
              </a:spcBef>
            </a:pPr>
            <a:r>
              <a:rPr lang="en-US" sz="1399" spc="215">
                <a:solidFill>
                  <a:srgbClr val="FFFFFF"/>
                </a:solidFill>
                <a:latin typeface="Helvetica World"/>
                <a:ea typeface="Helvetica World"/>
                <a:cs typeface="Helvetica World"/>
                <a:sym typeface="Helvetica World"/>
              </a:rPr>
              <a:t>LICERIA &amp; CO.</a:t>
            </a:r>
          </a:p>
        </p:txBody>
      </p:sp>
      <p:sp>
        <p:nvSpPr>
          <p:cNvPr name="TextBox 4" id="4"/>
          <p:cNvSpPr txBox="true"/>
          <p:nvPr/>
        </p:nvSpPr>
        <p:spPr>
          <a:xfrm rot="0">
            <a:off x="1038225" y="3486314"/>
            <a:ext cx="9567232" cy="1656128"/>
          </a:xfrm>
          <a:prstGeom prst="rect">
            <a:avLst/>
          </a:prstGeom>
        </p:spPr>
        <p:txBody>
          <a:bodyPr anchor="t" rtlCol="false" tIns="0" lIns="0" bIns="0" rIns="0">
            <a:spAutoFit/>
          </a:bodyPr>
          <a:lstStyle/>
          <a:p>
            <a:pPr algn="l">
              <a:lnSpc>
                <a:spcPts val="10828"/>
              </a:lnSpc>
            </a:pPr>
            <a:r>
              <a:rPr lang="en-US" sz="10828" spc="-649">
                <a:solidFill>
                  <a:srgbClr val="FFED00"/>
                </a:solidFill>
                <a:latin typeface="Times New Roman MT Condensed"/>
                <a:ea typeface="Times New Roman MT Condensed"/>
                <a:cs typeface="Times New Roman MT Condensed"/>
                <a:sym typeface="Times New Roman MT Condensed"/>
              </a:rPr>
              <a:t>Global Call to Action</a:t>
            </a:r>
          </a:p>
        </p:txBody>
      </p:sp>
      <p:sp>
        <p:nvSpPr>
          <p:cNvPr name="TextBox 5" id="5"/>
          <p:cNvSpPr txBox="true"/>
          <p:nvPr/>
        </p:nvSpPr>
        <p:spPr>
          <a:xfrm rot="0">
            <a:off x="13729398" y="1017261"/>
            <a:ext cx="3529902" cy="800603"/>
          </a:xfrm>
          <a:prstGeom prst="rect">
            <a:avLst/>
          </a:prstGeom>
        </p:spPr>
        <p:txBody>
          <a:bodyPr anchor="t" rtlCol="false" tIns="0" lIns="0" bIns="0" rIns="0">
            <a:spAutoFit/>
          </a:bodyPr>
          <a:lstStyle/>
          <a:p>
            <a:pPr algn="l">
              <a:lnSpc>
                <a:spcPts val="2940"/>
              </a:lnSpc>
              <a:spcBef>
                <a:spcPct val="0"/>
              </a:spcBef>
            </a:pPr>
            <a:r>
              <a:rPr lang="en-US" sz="2100" i="true" spc="323">
                <a:solidFill>
                  <a:srgbClr val="FFED00"/>
                </a:solidFill>
                <a:latin typeface="Helvetica World Italics"/>
                <a:ea typeface="Helvetica World Italics"/>
                <a:cs typeface="Helvetica World Italics"/>
                <a:sym typeface="Helvetica World Italics"/>
              </a:rPr>
              <a:t>UNITED AGAINST MICROPLAS</a:t>
            </a:r>
            <a:r>
              <a:rPr lang="en-US" sz="2100" i="true" spc="323">
                <a:solidFill>
                  <a:srgbClr val="FFED00"/>
                </a:solidFill>
                <a:latin typeface="Helvetica World Italics"/>
                <a:ea typeface="Helvetica World Italics"/>
                <a:cs typeface="Helvetica World Italics"/>
                <a:sym typeface="Helvetica World Italics"/>
              </a:rPr>
              <a:t>TICS</a:t>
            </a:r>
          </a:p>
        </p:txBody>
      </p:sp>
      <p:sp>
        <p:nvSpPr>
          <p:cNvPr name="TextBox 6" id="6"/>
          <p:cNvSpPr txBox="true"/>
          <p:nvPr/>
        </p:nvSpPr>
        <p:spPr>
          <a:xfrm rot="0">
            <a:off x="13729398" y="3161354"/>
            <a:ext cx="3529902" cy="1466619"/>
          </a:xfrm>
          <a:prstGeom prst="rect">
            <a:avLst/>
          </a:prstGeom>
        </p:spPr>
        <p:txBody>
          <a:bodyPr anchor="t" rtlCol="false" tIns="0" lIns="0" bIns="0" rIns="0">
            <a:spAutoFit/>
          </a:bodyPr>
          <a:lstStyle/>
          <a:p>
            <a:pPr algn="l">
              <a:lnSpc>
                <a:spcPts val="1679"/>
              </a:lnSpc>
            </a:pPr>
            <a:r>
              <a:rPr lang="en-US" sz="1399">
                <a:solidFill>
                  <a:srgbClr val="FFFFFF"/>
                </a:solidFill>
                <a:latin typeface="Helvetica World"/>
                <a:ea typeface="Helvetica World"/>
                <a:cs typeface="Helvetica World"/>
                <a:sym typeface="Helvetica World"/>
              </a:rPr>
              <a:t>STRONG INTERNATIONAL REGULATIONS MUST LIMIT PLASTIC PRODUCTION, PROMOTE ALTERNATIVES, AND ENFORCE RESPONSIBLE WASTE DISPOSAL PRACTICES TO PROTECT SHARED RESOURCES AND REDUCE POLLUTION.</a:t>
            </a:r>
          </a:p>
        </p:txBody>
      </p:sp>
      <p:sp>
        <p:nvSpPr>
          <p:cNvPr name="TextBox 7" id="7"/>
          <p:cNvSpPr txBox="true"/>
          <p:nvPr/>
        </p:nvSpPr>
        <p:spPr>
          <a:xfrm rot="0">
            <a:off x="13729398" y="2722519"/>
            <a:ext cx="3529902" cy="230684"/>
          </a:xfrm>
          <a:prstGeom prst="rect">
            <a:avLst/>
          </a:prstGeom>
        </p:spPr>
        <p:txBody>
          <a:bodyPr anchor="t" rtlCol="false" tIns="0" lIns="0" bIns="0" rIns="0">
            <a:spAutoFit/>
          </a:bodyPr>
          <a:lstStyle/>
          <a:p>
            <a:pPr algn="l">
              <a:lnSpc>
                <a:spcPts val="1679"/>
              </a:lnSpc>
            </a:pPr>
            <a:r>
              <a:rPr lang="en-US" b="true" sz="1399" i="true">
                <a:solidFill>
                  <a:srgbClr val="FFFFFF"/>
                </a:solidFill>
                <a:latin typeface="Helvetica World Bold Italics"/>
                <a:ea typeface="Helvetica World Bold Italics"/>
                <a:cs typeface="Helvetica World Bold Italics"/>
                <a:sym typeface="Helvetica World Bold Italics"/>
              </a:rPr>
              <a:t>POLICY MEASURES</a:t>
            </a:r>
          </a:p>
        </p:txBody>
      </p:sp>
      <p:sp>
        <p:nvSpPr>
          <p:cNvPr name="TextBox 8" id="8"/>
          <p:cNvSpPr txBox="true"/>
          <p:nvPr/>
        </p:nvSpPr>
        <p:spPr>
          <a:xfrm rot="0">
            <a:off x="13729398" y="5581276"/>
            <a:ext cx="3529902" cy="1257102"/>
          </a:xfrm>
          <a:prstGeom prst="rect">
            <a:avLst/>
          </a:prstGeom>
        </p:spPr>
        <p:txBody>
          <a:bodyPr anchor="t" rtlCol="false" tIns="0" lIns="0" bIns="0" rIns="0">
            <a:spAutoFit/>
          </a:bodyPr>
          <a:lstStyle/>
          <a:p>
            <a:pPr algn="l">
              <a:lnSpc>
                <a:spcPts val="1679"/>
              </a:lnSpc>
            </a:pPr>
            <a:r>
              <a:rPr lang="en-US" sz="1399">
                <a:solidFill>
                  <a:srgbClr val="FFFFFF"/>
                </a:solidFill>
                <a:latin typeface="Helvetica World"/>
                <a:ea typeface="Helvetica World"/>
                <a:cs typeface="Helvetica World"/>
                <a:sym typeface="Helvetica World"/>
              </a:rPr>
              <a:t>PUBLIC EDUCATION HELPS COMMUNITIES UNDERSTAND RISKS, PROMOTING BEHAVIOR CHANGES LIKE REUSING, RECYCLING, AND CHOOSING SUSTAINABLE PRODUCTS TO FIGHT PLASTIC WASTE.</a:t>
            </a:r>
          </a:p>
        </p:txBody>
      </p:sp>
      <p:sp>
        <p:nvSpPr>
          <p:cNvPr name="TextBox 9" id="9"/>
          <p:cNvSpPr txBox="true"/>
          <p:nvPr/>
        </p:nvSpPr>
        <p:spPr>
          <a:xfrm rot="0">
            <a:off x="13729398" y="5142442"/>
            <a:ext cx="3529902" cy="230684"/>
          </a:xfrm>
          <a:prstGeom prst="rect">
            <a:avLst/>
          </a:prstGeom>
        </p:spPr>
        <p:txBody>
          <a:bodyPr anchor="t" rtlCol="false" tIns="0" lIns="0" bIns="0" rIns="0">
            <a:spAutoFit/>
          </a:bodyPr>
          <a:lstStyle/>
          <a:p>
            <a:pPr algn="l">
              <a:lnSpc>
                <a:spcPts val="1679"/>
              </a:lnSpc>
            </a:pPr>
            <a:r>
              <a:rPr lang="en-US" b="true" sz="1399" i="true">
                <a:solidFill>
                  <a:srgbClr val="FFFFFF"/>
                </a:solidFill>
                <a:latin typeface="Helvetica World Bold Italics"/>
                <a:ea typeface="Helvetica World Bold Italics"/>
                <a:cs typeface="Helvetica World Bold Italics"/>
                <a:sym typeface="Helvetica World Bold Italics"/>
              </a:rPr>
              <a:t>AWARENESS CAMPAIGNS</a:t>
            </a:r>
          </a:p>
        </p:txBody>
      </p:sp>
      <p:sp>
        <p:nvSpPr>
          <p:cNvPr name="TextBox 10" id="10"/>
          <p:cNvSpPr txBox="true"/>
          <p:nvPr/>
        </p:nvSpPr>
        <p:spPr>
          <a:xfrm rot="0">
            <a:off x="13729398" y="7791681"/>
            <a:ext cx="3529902" cy="1466619"/>
          </a:xfrm>
          <a:prstGeom prst="rect">
            <a:avLst/>
          </a:prstGeom>
        </p:spPr>
        <p:txBody>
          <a:bodyPr anchor="t" rtlCol="false" tIns="0" lIns="0" bIns="0" rIns="0">
            <a:spAutoFit/>
          </a:bodyPr>
          <a:lstStyle/>
          <a:p>
            <a:pPr algn="l">
              <a:lnSpc>
                <a:spcPts val="1679"/>
              </a:lnSpc>
            </a:pPr>
            <a:r>
              <a:rPr lang="en-US" sz="1399">
                <a:solidFill>
                  <a:srgbClr val="FFFFFF"/>
                </a:solidFill>
                <a:latin typeface="Helvetica World"/>
                <a:ea typeface="Helvetica World"/>
                <a:cs typeface="Helvetica World"/>
                <a:sym typeface="Helvetica World"/>
              </a:rPr>
              <a:t>GOVERNMENTS, INDUSTRIES, AND INDIVIDUALS SHARE RESPONSIBILITY. ONLY COLLECTIVE ACTION CAN BREAK DEPENDENCE ON PLASTICS AND ADDRESS MICROPLASTIC POLLUTION EFFECTIVELY ACROSS NATIONS AND GENERATIONS.</a:t>
            </a:r>
          </a:p>
        </p:txBody>
      </p:sp>
      <p:sp>
        <p:nvSpPr>
          <p:cNvPr name="TextBox 11" id="11"/>
          <p:cNvSpPr txBox="true"/>
          <p:nvPr/>
        </p:nvSpPr>
        <p:spPr>
          <a:xfrm rot="0">
            <a:off x="13729398" y="7352847"/>
            <a:ext cx="3529902" cy="230684"/>
          </a:xfrm>
          <a:prstGeom prst="rect">
            <a:avLst/>
          </a:prstGeom>
        </p:spPr>
        <p:txBody>
          <a:bodyPr anchor="t" rtlCol="false" tIns="0" lIns="0" bIns="0" rIns="0">
            <a:spAutoFit/>
          </a:bodyPr>
          <a:lstStyle/>
          <a:p>
            <a:pPr algn="l">
              <a:lnSpc>
                <a:spcPts val="1679"/>
              </a:lnSpc>
            </a:pPr>
            <a:r>
              <a:rPr lang="en-US" b="true" sz="1399" i="true">
                <a:solidFill>
                  <a:srgbClr val="FFFFFF"/>
                </a:solidFill>
                <a:latin typeface="Helvetica World Bold Italics"/>
                <a:ea typeface="Helvetica World Bold Italics"/>
                <a:cs typeface="Helvetica World Bold Italics"/>
                <a:sym typeface="Helvetica World Bold Italics"/>
              </a:rPr>
              <a:t>SHARED EFFORT</a:t>
            </a:r>
          </a:p>
        </p:txBody>
      </p:sp>
      <p:grpSp>
        <p:nvGrpSpPr>
          <p:cNvPr name="Group 12" id="12"/>
          <p:cNvGrpSpPr/>
          <p:nvPr/>
        </p:nvGrpSpPr>
        <p:grpSpPr>
          <a:xfrm rot="0">
            <a:off x="10605457" y="2722519"/>
            <a:ext cx="2595672" cy="1905453"/>
            <a:chOff x="0" y="0"/>
            <a:chExt cx="499333" cy="366555"/>
          </a:xfrm>
        </p:grpSpPr>
        <p:sp>
          <p:nvSpPr>
            <p:cNvPr name="Freeform 13" id="13"/>
            <p:cNvSpPr/>
            <p:nvPr/>
          </p:nvSpPr>
          <p:spPr>
            <a:xfrm flipH="false" flipV="false" rot="0">
              <a:off x="0" y="0"/>
              <a:ext cx="499333" cy="366555"/>
            </a:xfrm>
            <a:custGeom>
              <a:avLst/>
              <a:gdLst/>
              <a:ahLst/>
              <a:cxnLst/>
              <a:rect r="r" b="b" t="t" l="l"/>
              <a:pathLst>
                <a:path h="366555" w="499333">
                  <a:moveTo>
                    <a:pt x="0" y="0"/>
                  </a:moveTo>
                  <a:lnTo>
                    <a:pt x="499333" y="0"/>
                  </a:lnTo>
                  <a:lnTo>
                    <a:pt x="499333" y="366555"/>
                  </a:lnTo>
                  <a:lnTo>
                    <a:pt x="0" y="366555"/>
                  </a:lnTo>
                  <a:close/>
                </a:path>
              </a:pathLst>
            </a:custGeom>
            <a:blipFill>
              <a:blip r:embed="rId3"/>
              <a:stretch>
                <a:fillRect l="-5091" t="0" r="-5091" b="0"/>
              </a:stretch>
            </a:blipFill>
          </p:spPr>
        </p:sp>
      </p:grpSp>
      <p:sp>
        <p:nvSpPr>
          <p:cNvPr name="Freeform 14" id="14"/>
          <p:cNvSpPr/>
          <p:nvPr/>
        </p:nvSpPr>
        <p:spPr>
          <a:xfrm flipH="false" flipV="false" rot="0">
            <a:off x="10605457" y="1064886"/>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10605457" y="5142442"/>
            <a:ext cx="2595672" cy="1695936"/>
            <a:chOff x="0" y="0"/>
            <a:chExt cx="499333" cy="326249"/>
          </a:xfrm>
        </p:grpSpPr>
        <p:sp>
          <p:nvSpPr>
            <p:cNvPr name="Freeform 16" id="16"/>
            <p:cNvSpPr/>
            <p:nvPr/>
          </p:nvSpPr>
          <p:spPr>
            <a:xfrm flipH="false" flipV="false" rot="0">
              <a:off x="0" y="0"/>
              <a:ext cx="499333" cy="326249"/>
            </a:xfrm>
            <a:custGeom>
              <a:avLst/>
              <a:gdLst/>
              <a:ahLst/>
              <a:cxnLst/>
              <a:rect r="r" b="b" t="t" l="l"/>
              <a:pathLst>
                <a:path h="326249" w="499333">
                  <a:moveTo>
                    <a:pt x="0" y="0"/>
                  </a:moveTo>
                  <a:lnTo>
                    <a:pt x="499333" y="0"/>
                  </a:lnTo>
                  <a:lnTo>
                    <a:pt x="499333" y="326249"/>
                  </a:lnTo>
                  <a:lnTo>
                    <a:pt x="0" y="326249"/>
                  </a:lnTo>
                  <a:close/>
                </a:path>
              </a:pathLst>
            </a:custGeom>
            <a:blipFill>
              <a:blip r:embed="rId6"/>
              <a:stretch>
                <a:fillRect l="0" t="-985" r="0" b="-985"/>
              </a:stretch>
            </a:blipFill>
          </p:spPr>
        </p:sp>
      </p:grpSp>
      <p:grpSp>
        <p:nvGrpSpPr>
          <p:cNvPr name="Group 17" id="17"/>
          <p:cNvGrpSpPr/>
          <p:nvPr/>
        </p:nvGrpSpPr>
        <p:grpSpPr>
          <a:xfrm rot="0">
            <a:off x="10605457" y="7352847"/>
            <a:ext cx="2595672" cy="1905453"/>
            <a:chOff x="0" y="0"/>
            <a:chExt cx="499333" cy="366555"/>
          </a:xfrm>
        </p:grpSpPr>
        <p:sp>
          <p:nvSpPr>
            <p:cNvPr name="Freeform 18" id="18"/>
            <p:cNvSpPr/>
            <p:nvPr/>
          </p:nvSpPr>
          <p:spPr>
            <a:xfrm flipH="false" flipV="false" rot="0">
              <a:off x="0" y="0"/>
              <a:ext cx="499333" cy="366555"/>
            </a:xfrm>
            <a:custGeom>
              <a:avLst/>
              <a:gdLst/>
              <a:ahLst/>
              <a:cxnLst/>
              <a:rect r="r" b="b" t="t" l="l"/>
              <a:pathLst>
                <a:path h="366555" w="499333">
                  <a:moveTo>
                    <a:pt x="0" y="0"/>
                  </a:moveTo>
                  <a:lnTo>
                    <a:pt x="499333" y="0"/>
                  </a:lnTo>
                  <a:lnTo>
                    <a:pt x="499333" y="366555"/>
                  </a:lnTo>
                  <a:lnTo>
                    <a:pt x="0" y="366555"/>
                  </a:lnTo>
                  <a:close/>
                </a:path>
              </a:pathLst>
            </a:custGeom>
            <a:blipFill>
              <a:blip r:embed="rId7"/>
              <a:stretch>
                <a:fillRect l="-5091" t="0" r="-5091" b="0"/>
              </a:stretch>
            </a:blipFill>
          </p:spPr>
        </p:sp>
      </p:grpSp>
      <p:grpSp>
        <p:nvGrpSpPr>
          <p:cNvPr name="Group 19" id="19"/>
          <p:cNvGrpSpPr/>
          <p:nvPr/>
        </p:nvGrpSpPr>
        <p:grpSpPr>
          <a:xfrm rot="0">
            <a:off x="0" y="5142442"/>
            <a:ext cx="9576757" cy="5144558"/>
            <a:chOff x="0" y="0"/>
            <a:chExt cx="1842294" cy="989666"/>
          </a:xfrm>
        </p:grpSpPr>
        <p:sp>
          <p:nvSpPr>
            <p:cNvPr name="Freeform 20" id="20"/>
            <p:cNvSpPr/>
            <p:nvPr/>
          </p:nvSpPr>
          <p:spPr>
            <a:xfrm flipH="false" flipV="false" rot="0">
              <a:off x="0" y="0"/>
              <a:ext cx="1842294" cy="989666"/>
            </a:xfrm>
            <a:custGeom>
              <a:avLst/>
              <a:gdLst/>
              <a:ahLst/>
              <a:cxnLst/>
              <a:rect r="r" b="b" t="t" l="l"/>
              <a:pathLst>
                <a:path h="989666" w="1842294">
                  <a:moveTo>
                    <a:pt x="0" y="0"/>
                  </a:moveTo>
                  <a:lnTo>
                    <a:pt x="1842294" y="0"/>
                  </a:lnTo>
                  <a:lnTo>
                    <a:pt x="1842294" y="989666"/>
                  </a:lnTo>
                  <a:lnTo>
                    <a:pt x="0" y="989666"/>
                  </a:lnTo>
                  <a:close/>
                </a:path>
              </a:pathLst>
            </a:custGeom>
            <a:blipFill>
              <a:blip r:embed="rId8"/>
              <a:stretch>
                <a:fillRect l="0" t="-12012" r="0" b="-12012"/>
              </a:stretch>
            </a:blipFill>
          </p:spPr>
        </p:sp>
      </p:grpSp>
      <p:grpSp>
        <p:nvGrpSpPr>
          <p:cNvPr name="Group 21" id="21"/>
          <p:cNvGrpSpPr/>
          <p:nvPr/>
        </p:nvGrpSpPr>
        <p:grpSpPr>
          <a:xfrm rot="0">
            <a:off x="1028700" y="2722519"/>
            <a:ext cx="422327" cy="134370"/>
            <a:chOff x="0" y="0"/>
            <a:chExt cx="111230" cy="35390"/>
          </a:xfrm>
        </p:grpSpPr>
        <p:sp>
          <p:nvSpPr>
            <p:cNvPr name="Freeform 22" id="22"/>
            <p:cNvSpPr/>
            <p:nvPr/>
          </p:nvSpPr>
          <p:spPr>
            <a:xfrm flipH="false" flipV="false" rot="0">
              <a:off x="0" y="0"/>
              <a:ext cx="111230" cy="35390"/>
            </a:xfrm>
            <a:custGeom>
              <a:avLst/>
              <a:gdLst/>
              <a:ahLst/>
              <a:cxnLst/>
              <a:rect r="r" b="b" t="t" l="l"/>
              <a:pathLst>
                <a:path h="35390" w="111230">
                  <a:moveTo>
                    <a:pt x="0" y="0"/>
                  </a:moveTo>
                  <a:lnTo>
                    <a:pt x="111230" y="0"/>
                  </a:lnTo>
                  <a:lnTo>
                    <a:pt x="111230" y="35390"/>
                  </a:lnTo>
                  <a:lnTo>
                    <a:pt x="0" y="35390"/>
                  </a:lnTo>
                  <a:close/>
                </a:path>
              </a:pathLst>
            </a:custGeom>
            <a:solidFill>
              <a:srgbClr val="FFED00"/>
            </a:solidFill>
          </p:spPr>
        </p:sp>
        <p:sp>
          <p:nvSpPr>
            <p:cNvPr name="TextBox 23" id="23"/>
            <p:cNvSpPr txBox="true"/>
            <p:nvPr/>
          </p:nvSpPr>
          <p:spPr>
            <a:xfrm>
              <a:off x="0" y="-47625"/>
              <a:ext cx="111230" cy="83015"/>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grpSp>
        <p:nvGrpSpPr>
          <p:cNvPr name="Group 3" id="3"/>
          <p:cNvGrpSpPr/>
          <p:nvPr/>
        </p:nvGrpSpPr>
        <p:grpSpPr>
          <a:xfrm rot="0">
            <a:off x="1028700" y="3993682"/>
            <a:ext cx="11644354" cy="6293318"/>
            <a:chOff x="0" y="0"/>
            <a:chExt cx="1804015" cy="975000"/>
          </a:xfrm>
        </p:grpSpPr>
        <p:sp>
          <p:nvSpPr>
            <p:cNvPr name="Freeform 4" id="4"/>
            <p:cNvSpPr/>
            <p:nvPr/>
          </p:nvSpPr>
          <p:spPr>
            <a:xfrm flipH="false" flipV="false" rot="0">
              <a:off x="0" y="0"/>
              <a:ext cx="1804015" cy="975000"/>
            </a:xfrm>
            <a:custGeom>
              <a:avLst/>
              <a:gdLst/>
              <a:ahLst/>
              <a:cxnLst/>
              <a:rect r="r" b="b" t="t" l="l"/>
              <a:pathLst>
                <a:path h="975000" w="1804015">
                  <a:moveTo>
                    <a:pt x="0" y="0"/>
                  </a:moveTo>
                  <a:lnTo>
                    <a:pt x="1804015" y="0"/>
                  </a:lnTo>
                  <a:lnTo>
                    <a:pt x="1804015" y="975000"/>
                  </a:lnTo>
                  <a:lnTo>
                    <a:pt x="0" y="975000"/>
                  </a:lnTo>
                  <a:close/>
                </a:path>
              </a:pathLst>
            </a:custGeom>
            <a:blipFill>
              <a:blip r:embed="rId3"/>
              <a:stretch>
                <a:fillRect l="0" t="-19385" r="0" b="-19385"/>
              </a:stretch>
            </a:blipFill>
          </p:spPr>
        </p:sp>
      </p:grpSp>
      <p:sp>
        <p:nvSpPr>
          <p:cNvPr name="Freeform 5" id="5"/>
          <p:cNvSpPr/>
          <p:nvPr/>
        </p:nvSpPr>
        <p:spPr>
          <a:xfrm flipH="false" flipV="false" rot="0">
            <a:off x="13846869" y="3993682"/>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701754" y="1000125"/>
            <a:ext cx="2481097" cy="240731"/>
          </a:xfrm>
          <a:prstGeom prst="rect">
            <a:avLst/>
          </a:prstGeom>
        </p:spPr>
        <p:txBody>
          <a:bodyPr anchor="t" rtlCol="false" tIns="0" lIns="0" bIns="0" rIns="0">
            <a:spAutoFit/>
          </a:bodyPr>
          <a:lstStyle/>
          <a:p>
            <a:pPr algn="l">
              <a:lnSpc>
                <a:spcPts val="1959"/>
              </a:lnSpc>
              <a:spcBef>
                <a:spcPct val="0"/>
              </a:spcBef>
            </a:pPr>
            <a:r>
              <a:rPr lang="en-US" sz="1399" spc="215">
                <a:solidFill>
                  <a:srgbClr val="FFFFFF"/>
                </a:solidFill>
                <a:latin typeface="Helvetica World"/>
                <a:ea typeface="Helvetica World"/>
                <a:cs typeface="Helvetica World"/>
                <a:sym typeface="Helvetica World"/>
              </a:rPr>
              <a:t>LICERIA &amp; CO.</a:t>
            </a:r>
          </a:p>
        </p:txBody>
      </p:sp>
      <p:sp>
        <p:nvSpPr>
          <p:cNvPr name="TextBox 7" id="7"/>
          <p:cNvSpPr txBox="true"/>
          <p:nvPr/>
        </p:nvSpPr>
        <p:spPr>
          <a:xfrm rot="0">
            <a:off x="1028700" y="409575"/>
            <a:ext cx="12818169" cy="2848785"/>
          </a:xfrm>
          <a:prstGeom prst="rect">
            <a:avLst/>
          </a:prstGeom>
        </p:spPr>
        <p:txBody>
          <a:bodyPr anchor="t" rtlCol="false" tIns="0" lIns="0" bIns="0" rIns="0">
            <a:spAutoFit/>
          </a:bodyPr>
          <a:lstStyle/>
          <a:p>
            <a:pPr algn="l">
              <a:lnSpc>
                <a:spcPts val="20951"/>
              </a:lnSpc>
              <a:spcBef>
                <a:spcPct val="0"/>
              </a:spcBef>
            </a:pPr>
            <a:r>
              <a:rPr lang="en-US" sz="14965" spc="-897">
                <a:solidFill>
                  <a:srgbClr val="FFED00"/>
                </a:solidFill>
                <a:latin typeface="Times New Roman MT Condensed"/>
                <a:ea typeface="Times New Roman MT Condensed"/>
                <a:cs typeface="Times New Roman MT Condensed"/>
                <a:sym typeface="Times New Roman MT Condensed"/>
              </a:rPr>
              <a:t>Reducing the Spread</a:t>
            </a:r>
          </a:p>
        </p:txBody>
      </p:sp>
      <p:sp>
        <p:nvSpPr>
          <p:cNvPr name="TextBox 8" id="8"/>
          <p:cNvSpPr txBox="true"/>
          <p:nvPr/>
        </p:nvSpPr>
        <p:spPr>
          <a:xfrm rot="0">
            <a:off x="13701754" y="1761221"/>
            <a:ext cx="3557546" cy="800603"/>
          </a:xfrm>
          <a:prstGeom prst="rect">
            <a:avLst/>
          </a:prstGeom>
        </p:spPr>
        <p:txBody>
          <a:bodyPr anchor="t" rtlCol="false" tIns="0" lIns="0" bIns="0" rIns="0">
            <a:spAutoFit/>
          </a:bodyPr>
          <a:lstStyle/>
          <a:p>
            <a:pPr algn="l">
              <a:lnSpc>
                <a:spcPts val="2940"/>
              </a:lnSpc>
              <a:spcBef>
                <a:spcPct val="0"/>
              </a:spcBef>
            </a:pPr>
            <a:r>
              <a:rPr lang="en-US" sz="2100" i="true" spc="323">
                <a:solidFill>
                  <a:srgbClr val="FFED00"/>
                </a:solidFill>
                <a:latin typeface="Helvetica World Italics"/>
                <a:ea typeface="Helvetica World Italics"/>
                <a:cs typeface="Helvetica World Italics"/>
                <a:sym typeface="Helvetica World Italics"/>
              </a:rPr>
              <a:t>PRACTICAL STEPS TO PREVE</a:t>
            </a:r>
            <a:r>
              <a:rPr lang="en-US" sz="2100" i="true" spc="323">
                <a:solidFill>
                  <a:srgbClr val="FFED00"/>
                </a:solidFill>
                <a:latin typeface="Helvetica World Italics"/>
                <a:ea typeface="Helvetica World Italics"/>
                <a:cs typeface="Helvetica World Italics"/>
                <a:sym typeface="Helvetica World Italics"/>
              </a:rPr>
              <a:t>NTION</a:t>
            </a:r>
          </a:p>
        </p:txBody>
      </p:sp>
      <p:sp>
        <p:nvSpPr>
          <p:cNvPr name="TextBox 9" id="9"/>
          <p:cNvSpPr txBox="true"/>
          <p:nvPr/>
        </p:nvSpPr>
        <p:spPr>
          <a:xfrm rot="0">
            <a:off x="13701754" y="5630069"/>
            <a:ext cx="3557546" cy="1257102"/>
          </a:xfrm>
          <a:prstGeom prst="rect">
            <a:avLst/>
          </a:prstGeom>
        </p:spPr>
        <p:txBody>
          <a:bodyPr anchor="t" rtlCol="false" tIns="0" lIns="0" bIns="0" rIns="0">
            <a:spAutoFit/>
          </a:bodyPr>
          <a:lstStyle/>
          <a:p>
            <a:pPr algn="l">
              <a:lnSpc>
                <a:spcPts val="1679"/>
              </a:lnSpc>
            </a:pPr>
            <a:r>
              <a:rPr lang="en-US" sz="1399">
                <a:solidFill>
                  <a:srgbClr val="FFFFFF"/>
                </a:solidFill>
                <a:latin typeface="Helvetica World"/>
                <a:ea typeface="Helvetica World"/>
                <a:cs typeface="Helvetica World"/>
                <a:sym typeface="Helvetica World"/>
              </a:rPr>
              <a:t>CHOOSE REUSABLE BAGS, REFILLABLE BOTTLES, AND ALTERNATIVES TO SINGLE-USE PRODUCTS, REDUCING DEMAND FOR DISPOSABLE PLASTICS IN DAILY CONSUMPTION PATTERNS WORLDWIDE.</a:t>
            </a:r>
          </a:p>
        </p:txBody>
      </p:sp>
      <p:sp>
        <p:nvSpPr>
          <p:cNvPr name="TextBox 10" id="10"/>
          <p:cNvSpPr txBox="true"/>
          <p:nvPr/>
        </p:nvSpPr>
        <p:spPr>
          <a:xfrm rot="0">
            <a:off x="13701754" y="5079532"/>
            <a:ext cx="3557546" cy="230684"/>
          </a:xfrm>
          <a:prstGeom prst="rect">
            <a:avLst/>
          </a:prstGeom>
        </p:spPr>
        <p:txBody>
          <a:bodyPr anchor="t" rtlCol="false" tIns="0" lIns="0" bIns="0" rIns="0">
            <a:spAutoFit/>
          </a:bodyPr>
          <a:lstStyle/>
          <a:p>
            <a:pPr algn="l">
              <a:lnSpc>
                <a:spcPts val="1679"/>
              </a:lnSpc>
            </a:pPr>
            <a:r>
              <a:rPr lang="en-US" b="true" sz="1399" i="true">
                <a:solidFill>
                  <a:srgbClr val="FFFFFF"/>
                </a:solidFill>
                <a:latin typeface="Helvetica World Bold Italics"/>
                <a:ea typeface="Helvetica World Bold Italics"/>
                <a:cs typeface="Helvetica World Bold Italics"/>
                <a:sym typeface="Helvetica World Bold Italics"/>
              </a:rPr>
              <a:t>PLASTIC REDUCTION</a:t>
            </a:r>
          </a:p>
        </p:txBody>
      </p:sp>
      <p:sp>
        <p:nvSpPr>
          <p:cNvPr name="TextBox 11" id="11"/>
          <p:cNvSpPr txBox="true"/>
          <p:nvPr/>
        </p:nvSpPr>
        <p:spPr>
          <a:xfrm rot="0">
            <a:off x="13701754" y="8001198"/>
            <a:ext cx="3557546" cy="1257102"/>
          </a:xfrm>
          <a:prstGeom prst="rect">
            <a:avLst/>
          </a:prstGeom>
        </p:spPr>
        <p:txBody>
          <a:bodyPr anchor="t" rtlCol="false" tIns="0" lIns="0" bIns="0" rIns="0">
            <a:spAutoFit/>
          </a:bodyPr>
          <a:lstStyle/>
          <a:p>
            <a:pPr algn="l">
              <a:lnSpc>
                <a:spcPts val="1679"/>
              </a:lnSpc>
            </a:pPr>
            <a:r>
              <a:rPr lang="en-US" sz="1399">
                <a:solidFill>
                  <a:srgbClr val="FFFFFF"/>
                </a:solidFill>
                <a:latin typeface="Helvetica World"/>
                <a:ea typeface="Helvetica World"/>
                <a:cs typeface="Helvetica World"/>
                <a:sym typeface="Helvetica World"/>
              </a:rPr>
              <a:t>IMPROVE COLLECTION SYSTEMS, ENFORCE RECYCLING POLICIES, AND ENCOURAGE CIRCULAR ECONOMIES, REDUCING THE LEAKAGE OF PLASTICS INTO OCEANS AND SURROUNDING NATURAL ENVIRONMENTS GLOBALLY.</a:t>
            </a:r>
          </a:p>
        </p:txBody>
      </p:sp>
      <p:sp>
        <p:nvSpPr>
          <p:cNvPr name="TextBox 12" id="12"/>
          <p:cNvSpPr txBox="true"/>
          <p:nvPr/>
        </p:nvSpPr>
        <p:spPr>
          <a:xfrm rot="0">
            <a:off x="13701754" y="7450662"/>
            <a:ext cx="3557546" cy="230684"/>
          </a:xfrm>
          <a:prstGeom prst="rect">
            <a:avLst/>
          </a:prstGeom>
        </p:spPr>
        <p:txBody>
          <a:bodyPr anchor="t" rtlCol="false" tIns="0" lIns="0" bIns="0" rIns="0">
            <a:spAutoFit/>
          </a:bodyPr>
          <a:lstStyle/>
          <a:p>
            <a:pPr algn="l">
              <a:lnSpc>
                <a:spcPts val="1679"/>
              </a:lnSpc>
            </a:pPr>
            <a:r>
              <a:rPr lang="en-US" b="true" sz="1399" i="true">
                <a:solidFill>
                  <a:srgbClr val="FFFFFF"/>
                </a:solidFill>
                <a:latin typeface="Helvetica World Bold Italics"/>
                <a:ea typeface="Helvetica World Bold Italics"/>
                <a:cs typeface="Helvetica World Bold Italics"/>
                <a:sym typeface="Helvetica World Bold Italics"/>
              </a:rPr>
              <a:t>WASTE SOLUTIONS</a:t>
            </a:r>
          </a:p>
        </p:txBody>
      </p:sp>
      <p:grpSp>
        <p:nvGrpSpPr>
          <p:cNvPr name="Group 13" id="13"/>
          <p:cNvGrpSpPr/>
          <p:nvPr/>
        </p:nvGrpSpPr>
        <p:grpSpPr>
          <a:xfrm rot="0">
            <a:off x="16836973" y="981075"/>
            <a:ext cx="422327" cy="134370"/>
            <a:chOff x="0" y="0"/>
            <a:chExt cx="111230" cy="35390"/>
          </a:xfrm>
        </p:grpSpPr>
        <p:sp>
          <p:nvSpPr>
            <p:cNvPr name="Freeform 14" id="14"/>
            <p:cNvSpPr/>
            <p:nvPr/>
          </p:nvSpPr>
          <p:spPr>
            <a:xfrm flipH="false" flipV="false" rot="0">
              <a:off x="0" y="0"/>
              <a:ext cx="111230" cy="35390"/>
            </a:xfrm>
            <a:custGeom>
              <a:avLst/>
              <a:gdLst/>
              <a:ahLst/>
              <a:cxnLst/>
              <a:rect r="r" b="b" t="t" l="l"/>
              <a:pathLst>
                <a:path h="35390" w="111230">
                  <a:moveTo>
                    <a:pt x="0" y="0"/>
                  </a:moveTo>
                  <a:lnTo>
                    <a:pt x="111230" y="0"/>
                  </a:lnTo>
                  <a:lnTo>
                    <a:pt x="111230" y="35390"/>
                  </a:lnTo>
                  <a:lnTo>
                    <a:pt x="0" y="35390"/>
                  </a:lnTo>
                  <a:close/>
                </a:path>
              </a:pathLst>
            </a:custGeom>
            <a:solidFill>
              <a:srgbClr val="FFED00"/>
            </a:solidFill>
          </p:spPr>
        </p:sp>
        <p:sp>
          <p:nvSpPr>
            <p:cNvPr name="TextBox 15" id="15"/>
            <p:cNvSpPr txBox="true"/>
            <p:nvPr/>
          </p:nvSpPr>
          <p:spPr>
            <a:xfrm>
              <a:off x="0" y="-47625"/>
              <a:ext cx="111230" cy="83015"/>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TextBox 3" id="3"/>
          <p:cNvSpPr txBox="true"/>
          <p:nvPr/>
        </p:nvSpPr>
        <p:spPr>
          <a:xfrm rot="0">
            <a:off x="1028700" y="6312816"/>
            <a:ext cx="2379891" cy="240649"/>
          </a:xfrm>
          <a:prstGeom prst="rect">
            <a:avLst/>
          </a:prstGeom>
        </p:spPr>
        <p:txBody>
          <a:bodyPr anchor="t" rtlCol="false" tIns="0" lIns="0" bIns="0" rIns="0">
            <a:spAutoFit/>
          </a:bodyPr>
          <a:lstStyle/>
          <a:p>
            <a:pPr algn="l">
              <a:lnSpc>
                <a:spcPts val="1959"/>
              </a:lnSpc>
              <a:spcBef>
                <a:spcPct val="0"/>
              </a:spcBef>
            </a:pPr>
            <a:r>
              <a:rPr lang="en-US" sz="1399" spc="215">
                <a:solidFill>
                  <a:srgbClr val="FFFFFF"/>
                </a:solidFill>
                <a:latin typeface="Helvetica World"/>
                <a:ea typeface="Helvetica World"/>
                <a:cs typeface="Helvetica World"/>
                <a:sym typeface="Helvetica World"/>
              </a:rPr>
              <a:t>LICERIA &amp; CO.</a:t>
            </a:r>
          </a:p>
        </p:txBody>
      </p:sp>
      <p:sp>
        <p:nvSpPr>
          <p:cNvPr name="TextBox 4" id="4"/>
          <p:cNvSpPr txBox="true"/>
          <p:nvPr/>
        </p:nvSpPr>
        <p:spPr>
          <a:xfrm rot="0">
            <a:off x="6941476" y="581025"/>
            <a:ext cx="9803474" cy="2209649"/>
          </a:xfrm>
          <a:prstGeom prst="rect">
            <a:avLst/>
          </a:prstGeom>
        </p:spPr>
        <p:txBody>
          <a:bodyPr anchor="t" rtlCol="false" tIns="0" lIns="0" bIns="0" rIns="0">
            <a:spAutoFit/>
          </a:bodyPr>
          <a:lstStyle/>
          <a:p>
            <a:pPr algn="l">
              <a:lnSpc>
                <a:spcPts val="16220"/>
              </a:lnSpc>
              <a:spcBef>
                <a:spcPct val="0"/>
              </a:spcBef>
            </a:pPr>
            <a:r>
              <a:rPr lang="en-US" sz="11586" spc="-695">
                <a:solidFill>
                  <a:srgbClr val="FFED00"/>
                </a:solidFill>
                <a:latin typeface="Times New Roman MT Condensed"/>
                <a:ea typeface="Times New Roman MT Condensed"/>
                <a:cs typeface="Times New Roman MT Condensed"/>
                <a:sym typeface="Times New Roman MT Condensed"/>
              </a:rPr>
              <a:t>Innovative Solutions</a:t>
            </a:r>
          </a:p>
        </p:txBody>
      </p:sp>
      <p:sp>
        <p:nvSpPr>
          <p:cNvPr name="TextBox 5" id="5"/>
          <p:cNvSpPr txBox="true"/>
          <p:nvPr/>
        </p:nvSpPr>
        <p:spPr>
          <a:xfrm rot="0">
            <a:off x="1028700" y="7582165"/>
            <a:ext cx="5912776" cy="1676135"/>
          </a:xfrm>
          <a:prstGeom prst="rect">
            <a:avLst/>
          </a:prstGeom>
        </p:spPr>
        <p:txBody>
          <a:bodyPr anchor="t" rtlCol="false" tIns="0" lIns="0" bIns="0" rIns="0">
            <a:spAutoFit/>
          </a:bodyPr>
          <a:lstStyle/>
          <a:p>
            <a:pPr algn="l">
              <a:lnSpc>
                <a:spcPts val="1679"/>
              </a:lnSpc>
            </a:pPr>
            <a:r>
              <a:rPr lang="en-US" sz="1399">
                <a:solidFill>
                  <a:srgbClr val="FFFFFF"/>
                </a:solidFill>
                <a:latin typeface="Helvetica World"/>
                <a:ea typeface="Helvetica World"/>
                <a:cs typeface="Helvetica World"/>
                <a:sym typeface="Helvetica World"/>
              </a:rPr>
              <a:t>SCIENTISTS ARE CREATING BIODEGRADABLE MATERIALS, EFFICIENT WASTE FILTERS, AND SUSTAINABLE PACKAGING. THESE SOLUTIONS AIM TO CUT DEPENDENCY ON SINGLE-USE PLASTICS AND STOP PARTICLES ESCAPING INTO ENVIRONMENTS. INNOVATIONS LIKE WASHING MACHINE FILTERS AND RIVER BARRIERS INTERCEPT MICROPLASTICS BEFORE REACHING SEAS, OFFERING HOPE FOR CLEANER ECOSYSTEMS AND HEALTHIER HUMAN POPULATIONS WORLDWIDE.</a:t>
            </a:r>
          </a:p>
        </p:txBody>
      </p:sp>
      <p:sp>
        <p:nvSpPr>
          <p:cNvPr name="TextBox 6" id="6"/>
          <p:cNvSpPr txBox="true"/>
          <p:nvPr/>
        </p:nvSpPr>
        <p:spPr>
          <a:xfrm rot="0">
            <a:off x="1028700" y="6845280"/>
            <a:ext cx="6936445" cy="397444"/>
          </a:xfrm>
          <a:prstGeom prst="rect">
            <a:avLst/>
          </a:prstGeom>
        </p:spPr>
        <p:txBody>
          <a:bodyPr anchor="t" rtlCol="false" tIns="0" lIns="0" bIns="0" rIns="0">
            <a:spAutoFit/>
          </a:bodyPr>
          <a:lstStyle/>
          <a:p>
            <a:pPr algn="l">
              <a:lnSpc>
                <a:spcPts val="2940"/>
              </a:lnSpc>
              <a:spcBef>
                <a:spcPct val="0"/>
              </a:spcBef>
            </a:pPr>
            <a:r>
              <a:rPr lang="en-US" sz="2100" i="true" spc="323">
                <a:solidFill>
                  <a:srgbClr val="FFED00"/>
                </a:solidFill>
                <a:latin typeface="Helvetica World Italics"/>
                <a:ea typeface="Helvetica World Italics"/>
                <a:cs typeface="Helvetica World Italics"/>
                <a:sym typeface="Helvetica World Italics"/>
              </a:rPr>
              <a:t>TECHNOLOGY FIGHTING POLLU</a:t>
            </a:r>
            <a:r>
              <a:rPr lang="en-US" sz="2100" i="true" spc="323">
                <a:solidFill>
                  <a:srgbClr val="FFED00"/>
                </a:solidFill>
                <a:latin typeface="Helvetica World Italics"/>
                <a:ea typeface="Helvetica World Italics"/>
                <a:cs typeface="Helvetica World Italics"/>
                <a:sym typeface="Helvetica World Italics"/>
              </a:rPr>
              <a:t>TION</a:t>
            </a:r>
          </a:p>
        </p:txBody>
      </p:sp>
      <p:grpSp>
        <p:nvGrpSpPr>
          <p:cNvPr name="Group 7" id="7"/>
          <p:cNvGrpSpPr/>
          <p:nvPr/>
        </p:nvGrpSpPr>
        <p:grpSpPr>
          <a:xfrm rot="0">
            <a:off x="8998876" y="4283991"/>
            <a:ext cx="8260424" cy="6003009"/>
            <a:chOff x="0" y="0"/>
            <a:chExt cx="1589069" cy="1154807"/>
          </a:xfrm>
        </p:grpSpPr>
        <p:sp>
          <p:nvSpPr>
            <p:cNvPr name="Freeform 8" id="8"/>
            <p:cNvSpPr/>
            <p:nvPr/>
          </p:nvSpPr>
          <p:spPr>
            <a:xfrm flipH="false" flipV="false" rot="0">
              <a:off x="0" y="0"/>
              <a:ext cx="1589069" cy="1154807"/>
            </a:xfrm>
            <a:custGeom>
              <a:avLst/>
              <a:gdLst/>
              <a:ahLst/>
              <a:cxnLst/>
              <a:rect r="r" b="b" t="t" l="l"/>
              <a:pathLst>
                <a:path h="1154807" w="1589069">
                  <a:moveTo>
                    <a:pt x="0" y="0"/>
                  </a:moveTo>
                  <a:lnTo>
                    <a:pt x="1589069" y="0"/>
                  </a:lnTo>
                  <a:lnTo>
                    <a:pt x="1589069" y="1154807"/>
                  </a:lnTo>
                  <a:lnTo>
                    <a:pt x="0" y="1154807"/>
                  </a:lnTo>
                  <a:close/>
                </a:path>
              </a:pathLst>
            </a:custGeom>
            <a:blipFill>
              <a:blip r:embed="rId3"/>
              <a:stretch>
                <a:fillRect l="-9076" t="0" r="0" b="0"/>
              </a:stretch>
            </a:blipFill>
          </p:spPr>
        </p:sp>
      </p:grpSp>
      <p:sp>
        <p:nvSpPr>
          <p:cNvPr name="Freeform 9" id="9"/>
          <p:cNvSpPr/>
          <p:nvPr/>
        </p:nvSpPr>
        <p:spPr>
          <a:xfrm flipH="false" flipV="false" rot="0">
            <a:off x="16744950" y="1028700"/>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28700" y="1028700"/>
            <a:ext cx="2379891" cy="3255291"/>
            <a:chOff x="0" y="0"/>
            <a:chExt cx="457823" cy="626225"/>
          </a:xfrm>
        </p:grpSpPr>
        <p:sp>
          <p:nvSpPr>
            <p:cNvPr name="Freeform 11" id="11"/>
            <p:cNvSpPr/>
            <p:nvPr/>
          </p:nvSpPr>
          <p:spPr>
            <a:xfrm flipH="false" flipV="false" rot="0">
              <a:off x="0" y="0"/>
              <a:ext cx="457823" cy="626225"/>
            </a:xfrm>
            <a:custGeom>
              <a:avLst/>
              <a:gdLst/>
              <a:ahLst/>
              <a:cxnLst/>
              <a:rect r="r" b="b" t="t" l="l"/>
              <a:pathLst>
                <a:path h="626225" w="457823">
                  <a:moveTo>
                    <a:pt x="0" y="0"/>
                  </a:moveTo>
                  <a:lnTo>
                    <a:pt x="457823" y="0"/>
                  </a:lnTo>
                  <a:lnTo>
                    <a:pt x="457823" y="626225"/>
                  </a:lnTo>
                  <a:lnTo>
                    <a:pt x="0" y="626225"/>
                  </a:lnTo>
                  <a:close/>
                </a:path>
              </a:pathLst>
            </a:custGeom>
            <a:blipFill>
              <a:blip r:embed="rId6"/>
              <a:stretch>
                <a:fillRect l="-18391" t="0" r="-18391" b="0"/>
              </a:stretch>
            </a:blipFill>
          </p:spPr>
        </p:sp>
      </p:grpSp>
      <p:grpSp>
        <p:nvGrpSpPr>
          <p:cNvPr name="Group 12" id="12"/>
          <p:cNvGrpSpPr/>
          <p:nvPr/>
        </p:nvGrpSpPr>
        <p:grpSpPr>
          <a:xfrm rot="0">
            <a:off x="3408591" y="1028700"/>
            <a:ext cx="2504186" cy="3255291"/>
            <a:chOff x="0" y="0"/>
            <a:chExt cx="481734" cy="626225"/>
          </a:xfrm>
        </p:grpSpPr>
        <p:sp>
          <p:nvSpPr>
            <p:cNvPr name="Freeform 13" id="13"/>
            <p:cNvSpPr/>
            <p:nvPr/>
          </p:nvSpPr>
          <p:spPr>
            <a:xfrm flipH="false" flipV="false" rot="0">
              <a:off x="0" y="0"/>
              <a:ext cx="481734" cy="626225"/>
            </a:xfrm>
            <a:custGeom>
              <a:avLst/>
              <a:gdLst/>
              <a:ahLst/>
              <a:cxnLst/>
              <a:rect r="r" b="b" t="t" l="l"/>
              <a:pathLst>
                <a:path h="626225" w="481734">
                  <a:moveTo>
                    <a:pt x="0" y="0"/>
                  </a:moveTo>
                  <a:lnTo>
                    <a:pt x="481734" y="0"/>
                  </a:lnTo>
                  <a:lnTo>
                    <a:pt x="481734" y="626225"/>
                  </a:lnTo>
                  <a:lnTo>
                    <a:pt x="0" y="626225"/>
                  </a:lnTo>
                  <a:close/>
                </a:path>
              </a:pathLst>
            </a:custGeom>
            <a:blipFill>
              <a:blip r:embed="rId7"/>
              <a:stretch>
                <a:fillRect l="-8243" t="-16494" r="0" b="-8485"/>
              </a:stretch>
            </a:blipFill>
          </p:spPr>
        </p:sp>
      </p:grpSp>
      <p:grpSp>
        <p:nvGrpSpPr>
          <p:cNvPr name="Group 14" id="14"/>
          <p:cNvGrpSpPr/>
          <p:nvPr/>
        </p:nvGrpSpPr>
        <p:grpSpPr>
          <a:xfrm rot="0">
            <a:off x="6519149" y="6380243"/>
            <a:ext cx="422327" cy="134370"/>
            <a:chOff x="0" y="0"/>
            <a:chExt cx="111230" cy="35390"/>
          </a:xfrm>
        </p:grpSpPr>
        <p:sp>
          <p:nvSpPr>
            <p:cNvPr name="Freeform 15" id="15"/>
            <p:cNvSpPr/>
            <p:nvPr/>
          </p:nvSpPr>
          <p:spPr>
            <a:xfrm flipH="false" flipV="false" rot="0">
              <a:off x="0" y="0"/>
              <a:ext cx="111230" cy="35390"/>
            </a:xfrm>
            <a:custGeom>
              <a:avLst/>
              <a:gdLst/>
              <a:ahLst/>
              <a:cxnLst/>
              <a:rect r="r" b="b" t="t" l="l"/>
              <a:pathLst>
                <a:path h="35390" w="111230">
                  <a:moveTo>
                    <a:pt x="0" y="0"/>
                  </a:moveTo>
                  <a:lnTo>
                    <a:pt x="111230" y="0"/>
                  </a:lnTo>
                  <a:lnTo>
                    <a:pt x="111230" y="35390"/>
                  </a:lnTo>
                  <a:lnTo>
                    <a:pt x="0" y="35390"/>
                  </a:lnTo>
                  <a:close/>
                </a:path>
              </a:pathLst>
            </a:custGeom>
            <a:solidFill>
              <a:srgbClr val="FFED00"/>
            </a:solidFill>
          </p:spPr>
        </p:sp>
        <p:sp>
          <p:nvSpPr>
            <p:cNvPr name="TextBox 16" id="16"/>
            <p:cNvSpPr txBox="true"/>
            <p:nvPr/>
          </p:nvSpPr>
          <p:spPr>
            <a:xfrm>
              <a:off x="0" y="-47625"/>
              <a:ext cx="111230" cy="83015"/>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638" r="0" b="-75638"/>
            </a:stretch>
          </a:blipFill>
        </p:spPr>
      </p:sp>
      <p:sp>
        <p:nvSpPr>
          <p:cNvPr name="TextBox 3" id="3"/>
          <p:cNvSpPr txBox="true"/>
          <p:nvPr/>
        </p:nvSpPr>
        <p:spPr>
          <a:xfrm rot="0">
            <a:off x="13628710" y="6110260"/>
            <a:ext cx="2379891" cy="240649"/>
          </a:xfrm>
          <a:prstGeom prst="rect">
            <a:avLst/>
          </a:prstGeom>
        </p:spPr>
        <p:txBody>
          <a:bodyPr anchor="t" rtlCol="false" tIns="0" lIns="0" bIns="0" rIns="0">
            <a:spAutoFit/>
          </a:bodyPr>
          <a:lstStyle/>
          <a:p>
            <a:pPr algn="l">
              <a:lnSpc>
                <a:spcPts val="1959"/>
              </a:lnSpc>
              <a:spcBef>
                <a:spcPct val="0"/>
              </a:spcBef>
            </a:pPr>
            <a:r>
              <a:rPr lang="en-US" sz="1399" spc="215">
                <a:solidFill>
                  <a:srgbClr val="FFFFFF"/>
                </a:solidFill>
                <a:latin typeface="Helvetica World"/>
                <a:ea typeface="Helvetica World"/>
                <a:cs typeface="Helvetica World"/>
                <a:sym typeface="Helvetica World"/>
              </a:rPr>
              <a:t>LICERIA &amp; CO.</a:t>
            </a:r>
          </a:p>
        </p:txBody>
      </p:sp>
      <p:sp>
        <p:nvSpPr>
          <p:cNvPr name="TextBox 4" id="4"/>
          <p:cNvSpPr txBox="true"/>
          <p:nvPr/>
        </p:nvSpPr>
        <p:spPr>
          <a:xfrm rot="0">
            <a:off x="1019175" y="932408"/>
            <a:ext cx="6346702" cy="2249457"/>
          </a:xfrm>
          <a:prstGeom prst="rect">
            <a:avLst/>
          </a:prstGeom>
        </p:spPr>
        <p:txBody>
          <a:bodyPr anchor="t" rtlCol="false" tIns="0" lIns="0" bIns="0" rIns="0">
            <a:spAutoFit/>
          </a:bodyPr>
          <a:lstStyle/>
          <a:p>
            <a:pPr algn="l" marL="0" indent="0" lvl="0">
              <a:lnSpc>
                <a:spcPts val="8032"/>
              </a:lnSpc>
              <a:spcBef>
                <a:spcPct val="0"/>
              </a:spcBef>
            </a:pPr>
            <a:r>
              <a:rPr lang="en-US" sz="8032" spc="-481" strike="noStrike" u="none">
                <a:solidFill>
                  <a:srgbClr val="FFED00"/>
                </a:solidFill>
                <a:latin typeface="Times New Roman MT Condensed"/>
                <a:ea typeface="Times New Roman MT Condensed"/>
                <a:cs typeface="Times New Roman MT Condensed"/>
                <a:sym typeface="Times New Roman MT Condensed"/>
              </a:rPr>
              <a:t>Environmental Consequences</a:t>
            </a:r>
          </a:p>
        </p:txBody>
      </p:sp>
      <p:sp>
        <p:nvSpPr>
          <p:cNvPr name="TextBox 5" id="5"/>
          <p:cNvSpPr txBox="true"/>
          <p:nvPr/>
        </p:nvSpPr>
        <p:spPr>
          <a:xfrm rot="0">
            <a:off x="1028700" y="5062510"/>
            <a:ext cx="3630590" cy="800603"/>
          </a:xfrm>
          <a:prstGeom prst="rect">
            <a:avLst/>
          </a:prstGeom>
        </p:spPr>
        <p:txBody>
          <a:bodyPr anchor="t" rtlCol="false" tIns="0" lIns="0" bIns="0" rIns="0">
            <a:spAutoFit/>
          </a:bodyPr>
          <a:lstStyle/>
          <a:p>
            <a:pPr algn="l">
              <a:lnSpc>
                <a:spcPts val="2940"/>
              </a:lnSpc>
              <a:spcBef>
                <a:spcPct val="0"/>
              </a:spcBef>
            </a:pPr>
            <a:r>
              <a:rPr lang="en-US" sz="2100" i="true" spc="323">
                <a:solidFill>
                  <a:srgbClr val="FFED00"/>
                </a:solidFill>
                <a:latin typeface="Helvetica World Italics"/>
                <a:ea typeface="Helvetica World Italics"/>
                <a:cs typeface="Helvetica World Italics"/>
                <a:sym typeface="Helvetica World Italics"/>
              </a:rPr>
              <a:t>THE CHAIN R</a:t>
            </a:r>
            <a:r>
              <a:rPr lang="en-US" sz="2100" i="true" spc="323">
                <a:solidFill>
                  <a:srgbClr val="FFED00"/>
                </a:solidFill>
                <a:latin typeface="Helvetica World Italics"/>
                <a:ea typeface="Helvetica World Italics"/>
                <a:cs typeface="Helvetica World Italics"/>
                <a:sym typeface="Helvetica World Italics"/>
              </a:rPr>
              <a:t>EACTION OF POLLUTION</a:t>
            </a:r>
          </a:p>
        </p:txBody>
      </p:sp>
      <p:sp>
        <p:nvSpPr>
          <p:cNvPr name="TextBox 6" id="6"/>
          <p:cNvSpPr txBox="true"/>
          <p:nvPr/>
        </p:nvSpPr>
        <p:spPr>
          <a:xfrm rot="0">
            <a:off x="1028700" y="6972498"/>
            <a:ext cx="3630590" cy="1257102"/>
          </a:xfrm>
          <a:prstGeom prst="rect">
            <a:avLst/>
          </a:prstGeom>
        </p:spPr>
        <p:txBody>
          <a:bodyPr anchor="t" rtlCol="false" tIns="0" lIns="0" bIns="0" rIns="0">
            <a:spAutoFit/>
          </a:bodyPr>
          <a:lstStyle/>
          <a:p>
            <a:pPr algn="l">
              <a:lnSpc>
                <a:spcPts val="1679"/>
              </a:lnSpc>
            </a:pPr>
            <a:r>
              <a:rPr lang="en-US" sz="1399">
                <a:solidFill>
                  <a:srgbClr val="FFFFFF"/>
                </a:solidFill>
                <a:latin typeface="Helvetica World"/>
                <a:ea typeface="Helvetica World"/>
                <a:cs typeface="Helvetica World"/>
                <a:sym typeface="Helvetica World"/>
              </a:rPr>
              <a:t>MARINE THREATS: FISH, BIRDS, AND MAMMALS UNKNOWINGLY CONSUME MICROPLASTICS. INGESTED PARTICLES ACCUMULATE INSIDE THEIR BODIES, IMPAIRING HEALTH, REPRODUCTION, AND SURVIVAL RATES ACROSS SPECIES.</a:t>
            </a:r>
          </a:p>
        </p:txBody>
      </p:sp>
      <p:sp>
        <p:nvSpPr>
          <p:cNvPr name="TextBox 7" id="7"/>
          <p:cNvSpPr txBox="true"/>
          <p:nvPr/>
        </p:nvSpPr>
        <p:spPr>
          <a:xfrm rot="0">
            <a:off x="1028700" y="6421962"/>
            <a:ext cx="3630590" cy="230684"/>
          </a:xfrm>
          <a:prstGeom prst="rect">
            <a:avLst/>
          </a:prstGeom>
        </p:spPr>
        <p:txBody>
          <a:bodyPr anchor="t" rtlCol="false" tIns="0" lIns="0" bIns="0" rIns="0">
            <a:spAutoFit/>
          </a:bodyPr>
          <a:lstStyle/>
          <a:p>
            <a:pPr algn="l">
              <a:lnSpc>
                <a:spcPts val="1679"/>
              </a:lnSpc>
            </a:pPr>
            <a:r>
              <a:rPr lang="en-US" b="true" sz="1399" i="true">
                <a:solidFill>
                  <a:srgbClr val="FFFFFF"/>
                </a:solidFill>
                <a:latin typeface="Helvetica World Bold Italics"/>
                <a:ea typeface="Helvetica World Bold Italics"/>
                <a:cs typeface="Helvetica World Bold Italics"/>
                <a:sym typeface="Helvetica World Bold Italics"/>
              </a:rPr>
              <a:t>MARINE THREATS</a:t>
            </a:r>
          </a:p>
        </p:txBody>
      </p:sp>
      <p:sp>
        <p:nvSpPr>
          <p:cNvPr name="TextBox 8" id="8"/>
          <p:cNvSpPr txBox="true"/>
          <p:nvPr/>
        </p:nvSpPr>
        <p:spPr>
          <a:xfrm rot="0">
            <a:off x="13628710" y="8001198"/>
            <a:ext cx="3630590" cy="1257102"/>
          </a:xfrm>
          <a:prstGeom prst="rect">
            <a:avLst/>
          </a:prstGeom>
        </p:spPr>
        <p:txBody>
          <a:bodyPr anchor="t" rtlCol="false" tIns="0" lIns="0" bIns="0" rIns="0">
            <a:spAutoFit/>
          </a:bodyPr>
          <a:lstStyle/>
          <a:p>
            <a:pPr algn="l">
              <a:lnSpc>
                <a:spcPts val="1679"/>
              </a:lnSpc>
            </a:pPr>
            <a:r>
              <a:rPr lang="en-US" sz="1399">
                <a:solidFill>
                  <a:srgbClr val="FFFFFF"/>
                </a:solidFill>
                <a:latin typeface="Helvetica World"/>
                <a:ea typeface="Helvetica World"/>
                <a:cs typeface="Helvetica World"/>
                <a:sym typeface="Helvetica World"/>
              </a:rPr>
              <a:t>MICROPLASTICS MOVE UP FOOD CHAINS, WEAKENING BIODIVERSITY. HABITATS BECOME IMBALANCED, WITH DISRUPTED RELATIONSHIPS BETWEEN PREDATORS AND PREY, THREATENING ECOSYSTEMS WORLDWIDE.</a:t>
            </a:r>
          </a:p>
        </p:txBody>
      </p:sp>
      <p:sp>
        <p:nvSpPr>
          <p:cNvPr name="TextBox 9" id="9"/>
          <p:cNvSpPr txBox="true"/>
          <p:nvPr/>
        </p:nvSpPr>
        <p:spPr>
          <a:xfrm rot="0">
            <a:off x="13628710" y="7450662"/>
            <a:ext cx="3630590" cy="230684"/>
          </a:xfrm>
          <a:prstGeom prst="rect">
            <a:avLst/>
          </a:prstGeom>
        </p:spPr>
        <p:txBody>
          <a:bodyPr anchor="t" rtlCol="false" tIns="0" lIns="0" bIns="0" rIns="0">
            <a:spAutoFit/>
          </a:bodyPr>
          <a:lstStyle/>
          <a:p>
            <a:pPr algn="l">
              <a:lnSpc>
                <a:spcPts val="1679"/>
              </a:lnSpc>
            </a:pPr>
            <a:r>
              <a:rPr lang="en-US" b="true" sz="1399" i="true">
                <a:solidFill>
                  <a:srgbClr val="FFFFFF"/>
                </a:solidFill>
                <a:latin typeface="Helvetica World Bold Italics"/>
                <a:ea typeface="Helvetica World Bold Italics"/>
                <a:cs typeface="Helvetica World Bold Italics"/>
                <a:sym typeface="Helvetica World Bold Italics"/>
              </a:rPr>
              <a:t>ECOSYSTEM COLLAPSE</a:t>
            </a:r>
          </a:p>
        </p:txBody>
      </p:sp>
      <p:grpSp>
        <p:nvGrpSpPr>
          <p:cNvPr name="Group 10" id="10"/>
          <p:cNvGrpSpPr/>
          <p:nvPr/>
        </p:nvGrpSpPr>
        <p:grpSpPr>
          <a:xfrm rot="0">
            <a:off x="16836973" y="6138835"/>
            <a:ext cx="422327" cy="134370"/>
            <a:chOff x="0" y="0"/>
            <a:chExt cx="111230" cy="35390"/>
          </a:xfrm>
        </p:grpSpPr>
        <p:sp>
          <p:nvSpPr>
            <p:cNvPr name="Freeform 11" id="11"/>
            <p:cNvSpPr/>
            <p:nvPr/>
          </p:nvSpPr>
          <p:spPr>
            <a:xfrm flipH="false" flipV="false" rot="0">
              <a:off x="0" y="0"/>
              <a:ext cx="111230" cy="35390"/>
            </a:xfrm>
            <a:custGeom>
              <a:avLst/>
              <a:gdLst/>
              <a:ahLst/>
              <a:cxnLst/>
              <a:rect r="r" b="b" t="t" l="l"/>
              <a:pathLst>
                <a:path h="35390" w="111230">
                  <a:moveTo>
                    <a:pt x="0" y="0"/>
                  </a:moveTo>
                  <a:lnTo>
                    <a:pt x="111230" y="0"/>
                  </a:lnTo>
                  <a:lnTo>
                    <a:pt x="111230" y="35390"/>
                  </a:lnTo>
                  <a:lnTo>
                    <a:pt x="0" y="35390"/>
                  </a:lnTo>
                  <a:close/>
                </a:path>
              </a:pathLst>
            </a:custGeom>
            <a:solidFill>
              <a:srgbClr val="FFED00"/>
            </a:solidFill>
          </p:spPr>
        </p:sp>
        <p:sp>
          <p:nvSpPr>
            <p:cNvPr name="TextBox 12" id="12"/>
            <p:cNvSpPr txBox="true"/>
            <p:nvPr/>
          </p:nvSpPr>
          <p:spPr>
            <a:xfrm>
              <a:off x="0" y="-47625"/>
              <a:ext cx="111230" cy="83015"/>
            </a:xfrm>
            <a:prstGeom prst="rect">
              <a:avLst/>
            </a:prstGeom>
          </p:spPr>
          <p:txBody>
            <a:bodyPr anchor="ctr" rtlCol="false" tIns="50800" lIns="50800" bIns="50800" rIns="50800"/>
            <a:lstStyle/>
            <a:p>
              <a:pPr algn="ctr">
                <a:lnSpc>
                  <a:spcPts val="2940"/>
                </a:lnSpc>
              </a:pPr>
            </a:p>
          </p:txBody>
        </p:sp>
      </p:grpSp>
      <p:sp>
        <p:nvSpPr>
          <p:cNvPr name="Freeform 13" id="13"/>
          <p:cNvSpPr/>
          <p:nvPr/>
        </p:nvSpPr>
        <p:spPr>
          <a:xfrm flipH="false" flipV="false" rot="0">
            <a:off x="1028700" y="8743950"/>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9301878" y="6138835"/>
            <a:ext cx="3812482" cy="3119465"/>
            <a:chOff x="0" y="0"/>
            <a:chExt cx="590653" cy="483287"/>
          </a:xfrm>
        </p:grpSpPr>
        <p:sp>
          <p:nvSpPr>
            <p:cNvPr name="Freeform 15" id="15"/>
            <p:cNvSpPr/>
            <p:nvPr/>
          </p:nvSpPr>
          <p:spPr>
            <a:xfrm flipH="false" flipV="false" rot="0">
              <a:off x="0" y="0"/>
              <a:ext cx="590653" cy="483287"/>
            </a:xfrm>
            <a:custGeom>
              <a:avLst/>
              <a:gdLst/>
              <a:ahLst/>
              <a:cxnLst/>
              <a:rect r="r" b="b" t="t" l="l"/>
              <a:pathLst>
                <a:path h="483287" w="590653">
                  <a:moveTo>
                    <a:pt x="0" y="0"/>
                  </a:moveTo>
                  <a:lnTo>
                    <a:pt x="590653" y="0"/>
                  </a:lnTo>
                  <a:lnTo>
                    <a:pt x="590653" y="483287"/>
                  </a:lnTo>
                  <a:lnTo>
                    <a:pt x="0" y="483287"/>
                  </a:lnTo>
                  <a:close/>
                </a:path>
              </a:pathLst>
            </a:custGeom>
            <a:blipFill>
              <a:blip r:embed="rId5"/>
              <a:stretch>
                <a:fillRect l="0" t="-30960" r="0" b="-52478"/>
              </a:stretch>
            </a:blipFill>
          </p:spPr>
        </p:sp>
      </p:grpSp>
      <p:grpSp>
        <p:nvGrpSpPr>
          <p:cNvPr name="Group 16" id="16"/>
          <p:cNvGrpSpPr/>
          <p:nvPr/>
        </p:nvGrpSpPr>
        <p:grpSpPr>
          <a:xfrm rot="0">
            <a:off x="9301878" y="0"/>
            <a:ext cx="7957422" cy="5110135"/>
            <a:chOff x="0" y="0"/>
            <a:chExt cx="1232813" cy="791694"/>
          </a:xfrm>
        </p:grpSpPr>
        <p:sp>
          <p:nvSpPr>
            <p:cNvPr name="Freeform 17" id="17"/>
            <p:cNvSpPr/>
            <p:nvPr/>
          </p:nvSpPr>
          <p:spPr>
            <a:xfrm flipH="false" flipV="false" rot="0">
              <a:off x="0" y="0"/>
              <a:ext cx="1232813" cy="791694"/>
            </a:xfrm>
            <a:custGeom>
              <a:avLst/>
              <a:gdLst/>
              <a:ahLst/>
              <a:cxnLst/>
              <a:rect r="r" b="b" t="t" l="l"/>
              <a:pathLst>
                <a:path h="791694" w="1232813">
                  <a:moveTo>
                    <a:pt x="0" y="0"/>
                  </a:moveTo>
                  <a:lnTo>
                    <a:pt x="1232813" y="0"/>
                  </a:lnTo>
                  <a:lnTo>
                    <a:pt x="1232813" y="791694"/>
                  </a:lnTo>
                  <a:lnTo>
                    <a:pt x="0" y="791694"/>
                  </a:lnTo>
                  <a:close/>
                </a:path>
              </a:pathLst>
            </a:custGeom>
            <a:blipFill>
              <a:blip r:embed="rId6"/>
              <a:stretch>
                <a:fillRect l="0" t="-1873" r="0" b="-1873"/>
              </a:stretch>
            </a:blipFill>
          </p:spPr>
        </p:sp>
      </p:grpSp>
      <p:grpSp>
        <p:nvGrpSpPr>
          <p:cNvPr name="Group 18" id="18"/>
          <p:cNvGrpSpPr/>
          <p:nvPr/>
        </p:nvGrpSpPr>
        <p:grpSpPr>
          <a:xfrm rot="0">
            <a:off x="5173640" y="5143500"/>
            <a:ext cx="3613888" cy="4114800"/>
            <a:chOff x="0" y="0"/>
            <a:chExt cx="559886" cy="637490"/>
          </a:xfrm>
        </p:grpSpPr>
        <p:sp>
          <p:nvSpPr>
            <p:cNvPr name="Freeform 19" id="19"/>
            <p:cNvSpPr/>
            <p:nvPr/>
          </p:nvSpPr>
          <p:spPr>
            <a:xfrm flipH="false" flipV="false" rot="0">
              <a:off x="0" y="0"/>
              <a:ext cx="559886" cy="637490"/>
            </a:xfrm>
            <a:custGeom>
              <a:avLst/>
              <a:gdLst/>
              <a:ahLst/>
              <a:cxnLst/>
              <a:rect r="r" b="b" t="t" l="l"/>
              <a:pathLst>
                <a:path h="637490" w="559886">
                  <a:moveTo>
                    <a:pt x="0" y="0"/>
                  </a:moveTo>
                  <a:lnTo>
                    <a:pt x="559886" y="0"/>
                  </a:lnTo>
                  <a:lnTo>
                    <a:pt x="559886" y="637490"/>
                  </a:lnTo>
                  <a:lnTo>
                    <a:pt x="0" y="637490"/>
                  </a:lnTo>
                  <a:close/>
                </a:path>
              </a:pathLst>
            </a:custGeom>
            <a:blipFill>
              <a:blip r:embed="rId7"/>
              <a:stretch>
                <a:fillRect l="-35448" t="0" r="-35448"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DAG30fRvWso</dc:identifier>
  <dcterms:modified xsi:type="dcterms:W3CDTF">2011-08-01T06:04:30Z</dcterms:modified>
  <cp:revision>1</cp:revision>
  <dc:title>Waste Well Plastic Recyli</dc:title>
</cp:coreProperties>
</file>